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37"/>
  </p:notesMasterIdLst>
  <p:handoutMasterIdLst>
    <p:handoutMasterId r:id="rId38"/>
  </p:handoutMasterIdLst>
  <p:sldIdLst>
    <p:sldId id="385" r:id="rId2"/>
    <p:sldId id="405" r:id="rId3"/>
    <p:sldId id="406" r:id="rId4"/>
    <p:sldId id="428" r:id="rId5"/>
    <p:sldId id="429" r:id="rId6"/>
    <p:sldId id="430" r:id="rId7"/>
    <p:sldId id="432" r:id="rId8"/>
    <p:sldId id="431" r:id="rId9"/>
    <p:sldId id="408" r:id="rId10"/>
    <p:sldId id="434" r:id="rId11"/>
    <p:sldId id="433" r:id="rId12"/>
    <p:sldId id="435" r:id="rId13"/>
    <p:sldId id="436" r:id="rId14"/>
    <p:sldId id="438" r:id="rId15"/>
    <p:sldId id="439" r:id="rId16"/>
    <p:sldId id="440" r:id="rId17"/>
    <p:sldId id="441" r:id="rId18"/>
    <p:sldId id="442" r:id="rId19"/>
    <p:sldId id="443" r:id="rId20"/>
    <p:sldId id="444" r:id="rId21"/>
    <p:sldId id="445" r:id="rId22"/>
    <p:sldId id="448" r:id="rId23"/>
    <p:sldId id="447" r:id="rId24"/>
    <p:sldId id="446" r:id="rId25"/>
    <p:sldId id="449" r:id="rId26"/>
    <p:sldId id="450" r:id="rId27"/>
    <p:sldId id="451" r:id="rId28"/>
    <p:sldId id="452" r:id="rId29"/>
    <p:sldId id="454" r:id="rId30"/>
    <p:sldId id="453" r:id="rId31"/>
    <p:sldId id="455" r:id="rId32"/>
    <p:sldId id="456" r:id="rId33"/>
    <p:sldId id="457" r:id="rId34"/>
    <p:sldId id="458" r:id="rId35"/>
    <p:sldId id="459" r:id="rId36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533" autoAdjust="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34432-3288-4CBB-824F-5F349EF02F22}" type="datetimeFigureOut">
              <a:rPr lang="fr-FR" smtClean="0"/>
              <a:pPr/>
              <a:t>14/12/2009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5FB10-201D-4E89-958C-3A1EFA7699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B2501C07-92A4-4B2A-931F-F1852E01231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EC7070-48EF-4C23-AEBE-2E2F7C46E31D}" type="slidenum">
              <a:rPr lang="fr-FR"/>
              <a:pPr/>
              <a:t>1</a:t>
            </a:fld>
            <a:endParaRPr lang="fr-FR"/>
          </a:p>
        </p:txBody>
      </p:sp>
      <p:sp>
        <p:nvSpPr>
          <p:cNvPr id="27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10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11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12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13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14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15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16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17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18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19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20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21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22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23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24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25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26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27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28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29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3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30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31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32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33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34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35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4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5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6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7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8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9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28691" y="71414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cours n°2</a:t>
            </a:r>
            <a:endParaRPr lang="fr-FR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5C01CE5-5161-4C67-9CBF-520A0CA43300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79207" name="AutoShape 7"/>
          <p:cNvSpPr>
            <a:spLocks noChangeArrowheads="1"/>
          </p:cNvSpPr>
          <p:nvPr/>
        </p:nvSpPr>
        <p:spPr bwMode="auto">
          <a:xfrm>
            <a:off x="728691" y="1390636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fr-FR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cours n°2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96D4D-AEC2-46E0-A233-E8ACA6F4122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1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9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78180" name="AutoShape 4"/>
          <p:cNvSpPr>
            <a:spLocks noChangeArrowheads="1"/>
          </p:cNvSpPr>
          <p:nvPr/>
        </p:nvSpPr>
        <p:spPr bwMode="auto">
          <a:xfrm>
            <a:off x="609600" y="1566864"/>
            <a:ext cx="7958139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fr-FR" sz="2400">
              <a:latin typeface="Times New Roman" pitchFamily="18" charset="0"/>
            </a:endParaRPr>
          </a:p>
        </p:txBody>
      </p:sp>
      <p:sp>
        <p:nvSpPr>
          <p:cNvPr id="17818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7818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17818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B48F8B3-5D28-42BB-95DE-D4176B4D54E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cours3/P3.ph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cours3/P5.php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cours3/P7.php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cours3/P6.php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cours3/P8.php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cours3/P9.php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cours3/P10.php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cours3/P2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cours3/P11.php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cours3/P12.php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cours3/P13.php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ocalhost/cours3/P14.php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cours3/P15.php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914400"/>
            <a:ext cx="7772400" cy="1143000"/>
          </a:xfrm>
        </p:spPr>
        <p:txBody>
          <a:bodyPr/>
          <a:lstStyle/>
          <a:p>
            <a:pPr algn="r"/>
            <a:r>
              <a:rPr lang="fr-FR" b="1" dirty="0" smtClean="0"/>
              <a:t>PHP/MySQL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3200" dirty="0" smtClean="0"/>
              <a:t>ESSAI</a:t>
            </a:r>
            <a:endParaRPr lang="fr-FR" sz="2400" i="1" dirty="0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514601"/>
            <a:ext cx="8001000" cy="985838"/>
          </a:xfrm>
        </p:spPr>
        <p:txBody>
          <a:bodyPr/>
          <a:lstStyle/>
          <a:p>
            <a:r>
              <a:rPr lang="fr-FR" sz="1800" b="1" i="1" dirty="0" smtClean="0">
                <a:solidFill>
                  <a:srgbClr val="F01B1B"/>
                </a:solidFill>
                <a:latin typeface="Arial" charset="0"/>
                <a:cs typeface="Arial" charset="0"/>
              </a:rPr>
              <a:t>Développement des Applications Web</a:t>
            </a:r>
            <a:endParaRPr lang="fr-FR" b="1" dirty="0"/>
          </a:p>
          <a:p>
            <a:r>
              <a:rPr lang="fr-FR" sz="2000" b="1" dirty="0" smtClean="0"/>
              <a:t>PHP:  </a:t>
            </a:r>
            <a:r>
              <a:rPr lang="fr-FR" sz="1400" dirty="0" smtClean="0"/>
              <a:t> </a:t>
            </a:r>
            <a:r>
              <a:rPr lang="fr-FR" sz="1400" dirty="0" err="1" smtClean="0"/>
              <a:t>Personal</a:t>
            </a:r>
            <a:r>
              <a:rPr lang="fr-FR" sz="1400" dirty="0" smtClean="0"/>
              <a:t> Home Page</a:t>
            </a:r>
          </a:p>
          <a:p>
            <a:endParaRPr lang="fr-FR" sz="1400" dirty="0"/>
          </a:p>
          <a:p>
            <a:endParaRPr lang="fr-FR" sz="1400" b="1" i="1" dirty="0">
              <a:solidFill>
                <a:srgbClr val="F01B1B"/>
              </a:solidFill>
              <a:latin typeface="Arial" charset="0"/>
              <a:cs typeface="Arial" charset="0"/>
            </a:endParaRPr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714348" y="3254032"/>
            <a:ext cx="7643867" cy="252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fr-FR" sz="1800" dirty="0"/>
              <a:t>Par :</a:t>
            </a: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fr-FR" sz="1800" dirty="0"/>
              <a:t>Harrathi Farah</a:t>
            </a:r>
          </a:p>
          <a:p>
            <a:pPr algn="ctr">
              <a:spcBef>
                <a:spcPct val="50000"/>
              </a:spcBef>
            </a:pPr>
            <a:r>
              <a:rPr lang="fr-FR" sz="1800" b="1" smtClean="0"/>
              <a:t>L</a:t>
            </a:r>
            <a:r>
              <a:rPr lang="fr-FR" sz="1800" smtClean="0"/>
              <a:t>aboratoire d'</a:t>
            </a:r>
            <a:r>
              <a:rPr lang="fr-FR" sz="1800" b="1" smtClean="0"/>
              <a:t>I</a:t>
            </a:r>
            <a:r>
              <a:rPr lang="fr-FR" sz="1800" smtClean="0"/>
              <a:t>nfo</a:t>
            </a:r>
            <a:r>
              <a:rPr lang="fr-FR" sz="1800" b="1" smtClean="0"/>
              <a:t>R</a:t>
            </a:r>
            <a:r>
              <a:rPr lang="fr-FR" sz="1800" smtClean="0"/>
              <a:t>matique </a:t>
            </a:r>
            <a:r>
              <a:rPr lang="fr-FR" sz="1800" dirty="0" smtClean="0"/>
              <a:t>en </a:t>
            </a:r>
            <a:r>
              <a:rPr lang="fr-FR" sz="1800" b="1" dirty="0" smtClean="0"/>
              <a:t>I</a:t>
            </a:r>
            <a:r>
              <a:rPr lang="fr-FR" sz="1800" dirty="0" smtClean="0"/>
              <a:t>mage et </a:t>
            </a:r>
            <a:r>
              <a:rPr lang="fr-FR" sz="1800" b="1" smtClean="0"/>
              <a:t>S</a:t>
            </a:r>
            <a:r>
              <a:rPr lang="fr-FR" sz="1800" smtClean="0"/>
              <a:t>ystèmes d'information </a:t>
            </a:r>
            <a:r>
              <a:rPr lang="fr-FR" sz="1800" dirty="0" smtClean="0"/>
              <a:t>(LIRIS INSA de Lyon)</a:t>
            </a:r>
          </a:p>
          <a:p>
            <a:pPr algn="ctr">
              <a:spcBef>
                <a:spcPct val="50000"/>
              </a:spcBef>
            </a:pPr>
            <a:r>
              <a:rPr lang="fr-FR" sz="1800" dirty="0" smtClean="0"/>
              <a:t>Extraction des Connaissances et </a:t>
            </a:r>
            <a:r>
              <a:rPr lang="fr-FR" sz="1800" smtClean="0"/>
              <a:t>Recherche d’Information </a:t>
            </a:r>
            <a:r>
              <a:rPr lang="fr-FR" sz="1800" dirty="0" smtClean="0"/>
              <a:t>(ESSAI )ECRI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fr-FR" sz="1800" dirty="0" smtClean="0">
                <a:latin typeface="Times New Roman" pitchFamily="18" charset="0"/>
                <a:hlinkClick r:id=""/>
              </a:rPr>
              <a:t>Farah.harrathi@liris.cnrs.fr</a:t>
            </a:r>
            <a:endParaRPr lang="fr-FR" sz="1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premier programme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buNone/>
            </a:pPr>
            <a:r>
              <a:rPr lang="fr-FR" sz="1600" dirty="0" smtClean="0">
                <a:cs typeface="Times New Roman" pitchFamily="18" charset="0"/>
              </a:rPr>
              <a:t>&lt;html&gt;</a:t>
            </a:r>
          </a:p>
          <a:p>
            <a:pPr lvl="2" algn="just">
              <a:buNone/>
            </a:pPr>
            <a:r>
              <a:rPr lang="fr-FR" sz="1600" dirty="0" smtClean="0">
                <a:cs typeface="Times New Roman" pitchFamily="18" charset="0"/>
              </a:rPr>
              <a:t>&lt;</a:t>
            </a:r>
            <a:r>
              <a:rPr lang="fr-FR" sz="1600" dirty="0" err="1" smtClean="0">
                <a:cs typeface="Times New Roman" pitchFamily="18" charset="0"/>
              </a:rPr>
              <a:t>head</a:t>
            </a:r>
            <a:r>
              <a:rPr lang="fr-FR" sz="1600" dirty="0" smtClean="0">
                <a:cs typeface="Times New Roman" pitchFamily="18" charset="0"/>
              </a:rPr>
              <a:t>&gt;  &lt;</a:t>
            </a:r>
            <a:r>
              <a:rPr lang="fr-FR" sz="1600" dirty="0" err="1" smtClean="0">
                <a:cs typeface="Times New Roman" pitchFamily="18" charset="0"/>
              </a:rPr>
              <a:t>title</a:t>
            </a:r>
            <a:r>
              <a:rPr lang="fr-FR" sz="1600" dirty="0" smtClean="0">
                <a:cs typeface="Times New Roman" pitchFamily="18" charset="0"/>
              </a:rPr>
              <a:t>&gt;Horloge&lt;/</a:t>
            </a:r>
            <a:r>
              <a:rPr lang="fr-FR" sz="1600" dirty="0" err="1" smtClean="0">
                <a:cs typeface="Times New Roman" pitchFamily="18" charset="0"/>
              </a:rPr>
              <a:t>title</a:t>
            </a:r>
            <a:r>
              <a:rPr lang="fr-FR" sz="1600" dirty="0" smtClean="0">
                <a:cs typeface="Times New Roman" pitchFamily="18" charset="0"/>
              </a:rPr>
              <a:t>&gt; &lt;/</a:t>
            </a:r>
            <a:r>
              <a:rPr lang="fr-FR" sz="1600" dirty="0" err="1" smtClean="0">
                <a:cs typeface="Times New Roman" pitchFamily="18" charset="0"/>
              </a:rPr>
              <a:t>head</a:t>
            </a:r>
            <a:r>
              <a:rPr lang="fr-FR" sz="1600" dirty="0" smtClean="0">
                <a:cs typeface="Times New Roman" pitchFamily="18" charset="0"/>
              </a:rPr>
              <a:t>&gt;</a:t>
            </a:r>
          </a:p>
          <a:p>
            <a:pPr lvl="2" algn="just">
              <a:buNone/>
            </a:pPr>
            <a:r>
              <a:rPr lang="fr-FR" sz="1600" dirty="0" smtClean="0">
                <a:cs typeface="Times New Roman" pitchFamily="18" charset="0"/>
              </a:rPr>
              <a:t>&lt;body&gt;</a:t>
            </a:r>
          </a:p>
          <a:p>
            <a:pPr lvl="3" algn="just">
              <a:buNone/>
            </a:pPr>
            <a:r>
              <a:rPr lang="fr-FR" sz="1400" dirty="0" smtClean="0">
                <a:cs typeface="Times New Roman" pitchFamily="18" charset="0"/>
              </a:rPr>
              <a:t>&lt;p&gt; Nous sommes le</a:t>
            </a:r>
          </a:p>
          <a:p>
            <a:pPr lvl="3" algn="just">
              <a:buNone/>
            </a:pPr>
            <a:r>
              <a:rPr lang="fr-FR" sz="1400" b="1" dirty="0" smtClean="0">
                <a:solidFill>
                  <a:srgbClr val="FF0000"/>
                </a:solidFill>
                <a:cs typeface="Times New Roman" pitchFamily="18" charset="0"/>
              </a:rPr>
              <a:t>&lt;?</a:t>
            </a:r>
            <a:r>
              <a:rPr lang="fr-FR" sz="1400" b="1" dirty="0" err="1" smtClean="0">
                <a:solidFill>
                  <a:srgbClr val="FF0000"/>
                </a:solidFill>
                <a:cs typeface="Times New Roman" pitchFamily="18" charset="0"/>
              </a:rPr>
              <a:t>php</a:t>
            </a:r>
            <a:r>
              <a:rPr lang="fr-FR" sz="14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</a:p>
          <a:p>
            <a:pPr lvl="4" algn="just">
              <a:buNone/>
            </a:pPr>
            <a:r>
              <a:rPr lang="fr-FR" sz="1400" err="1" smtClean="0">
                <a:solidFill>
                  <a:srgbClr val="0070C0"/>
                </a:solidFill>
                <a:cs typeface="Times New Roman" pitchFamily="18" charset="0"/>
              </a:rPr>
              <a:t>setlocale</a:t>
            </a:r>
            <a:r>
              <a:rPr lang="fr-FR" sz="1400" smtClean="0">
                <a:solidFill>
                  <a:srgbClr val="0070C0"/>
                </a:solidFill>
                <a:cs typeface="Times New Roman" pitchFamily="18" charset="0"/>
              </a:rPr>
              <a:t>(LC_TIME,'fr_FR');</a:t>
            </a:r>
            <a:endParaRPr lang="fr-FR" sz="1400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lvl="4" algn="just">
              <a:buNone/>
            </a:pPr>
            <a:r>
              <a:rPr lang="fr-FR" sz="1400" dirty="0" err="1" smtClean="0">
                <a:solidFill>
                  <a:srgbClr val="0070C0"/>
                </a:solidFill>
                <a:cs typeface="Times New Roman" pitchFamily="18" charset="0"/>
              </a:rPr>
              <a:t>echo</a:t>
            </a:r>
            <a:r>
              <a:rPr lang="fr-FR" sz="14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fr-FR" sz="1400" dirty="0" err="1" smtClean="0">
                <a:solidFill>
                  <a:srgbClr val="0070C0"/>
                </a:solidFill>
                <a:cs typeface="Times New Roman" pitchFamily="18" charset="0"/>
              </a:rPr>
              <a:t>strftime</a:t>
            </a:r>
            <a:r>
              <a:rPr lang="fr-FR" sz="1400" dirty="0" smtClean="0">
                <a:solidFill>
                  <a:srgbClr val="0070C0"/>
                </a:solidFill>
                <a:cs typeface="Times New Roman" pitchFamily="18" charset="0"/>
              </a:rPr>
              <a:t>("%d %B %Y");</a:t>
            </a:r>
          </a:p>
          <a:p>
            <a:pPr lvl="3" algn="just">
              <a:buNone/>
            </a:pPr>
            <a:r>
              <a:rPr lang="fr-FR" sz="1400" b="1" dirty="0" smtClean="0">
                <a:solidFill>
                  <a:srgbClr val="FF0000"/>
                </a:solidFill>
                <a:cs typeface="Times New Roman" pitchFamily="18" charset="0"/>
              </a:rPr>
              <a:t>?&gt;</a:t>
            </a:r>
          </a:p>
          <a:p>
            <a:pPr lvl="3" algn="just">
              <a:buNone/>
            </a:pPr>
            <a:r>
              <a:rPr lang="fr-FR" sz="1400" dirty="0" smtClean="0">
                <a:cs typeface="Times New Roman" pitchFamily="18" charset="0"/>
              </a:rPr>
              <a:t>.&lt;</a:t>
            </a:r>
            <a:r>
              <a:rPr lang="fr-FR" sz="1400" dirty="0" err="1" smtClean="0">
                <a:cs typeface="Times New Roman" pitchFamily="18" charset="0"/>
              </a:rPr>
              <a:t>br</a:t>
            </a:r>
            <a:r>
              <a:rPr lang="fr-FR" sz="1400" dirty="0" smtClean="0">
                <a:cs typeface="Times New Roman" pitchFamily="18" charset="0"/>
              </a:rPr>
              <a:t>&gt; Il est </a:t>
            </a:r>
          </a:p>
          <a:p>
            <a:pPr lvl="3" algn="just">
              <a:buNone/>
            </a:pPr>
            <a:r>
              <a:rPr lang="fr-FR" sz="1400" b="1" dirty="0" smtClean="0">
                <a:solidFill>
                  <a:srgbClr val="FF0000"/>
                </a:solidFill>
                <a:cs typeface="Times New Roman" pitchFamily="18" charset="0"/>
              </a:rPr>
              <a:t>&lt;?</a:t>
            </a:r>
            <a:r>
              <a:rPr lang="fr-FR" sz="1400" b="1" dirty="0" err="1" smtClean="0">
                <a:solidFill>
                  <a:srgbClr val="FF0000"/>
                </a:solidFill>
                <a:cs typeface="Times New Roman" pitchFamily="18" charset="0"/>
              </a:rPr>
              <a:t>php</a:t>
            </a:r>
            <a:r>
              <a:rPr lang="fr-FR" sz="14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</a:p>
          <a:p>
            <a:pPr lvl="4" algn="just">
              <a:buNone/>
            </a:pPr>
            <a:r>
              <a:rPr lang="fr-FR" sz="1400" dirty="0" err="1" smtClean="0">
                <a:solidFill>
                  <a:srgbClr val="0070C0"/>
                </a:solidFill>
                <a:cs typeface="Times New Roman" pitchFamily="18" charset="0"/>
              </a:rPr>
              <a:t>echo</a:t>
            </a:r>
            <a:r>
              <a:rPr lang="fr-FR" sz="14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fr-FR" sz="1400" dirty="0" err="1" smtClean="0">
                <a:solidFill>
                  <a:srgbClr val="0070C0"/>
                </a:solidFill>
                <a:cs typeface="Times New Roman" pitchFamily="18" charset="0"/>
              </a:rPr>
              <a:t>strftime</a:t>
            </a:r>
            <a:r>
              <a:rPr lang="fr-FR" sz="1400" dirty="0" smtClean="0">
                <a:solidFill>
                  <a:srgbClr val="0070C0"/>
                </a:solidFill>
                <a:cs typeface="Times New Roman" pitchFamily="18" charset="0"/>
              </a:rPr>
              <a:t>("%H : %M: %s") </a:t>
            </a:r>
          </a:p>
          <a:p>
            <a:pPr lvl="3" algn="just">
              <a:buNone/>
            </a:pPr>
            <a:r>
              <a:rPr lang="fr-FR" sz="1400" b="1" dirty="0" smtClean="0">
                <a:solidFill>
                  <a:srgbClr val="FF0000"/>
                </a:solidFill>
                <a:cs typeface="Times New Roman" pitchFamily="18" charset="0"/>
              </a:rPr>
              <a:t>?&gt;</a:t>
            </a:r>
          </a:p>
          <a:p>
            <a:pPr lvl="3" algn="just">
              <a:buNone/>
            </a:pPr>
            <a:r>
              <a:rPr lang="fr-FR" sz="1400" dirty="0" smtClean="0">
                <a:cs typeface="Times New Roman" pitchFamily="18" charset="0"/>
              </a:rPr>
              <a:t>&lt;/p&gt;</a:t>
            </a:r>
          </a:p>
          <a:p>
            <a:pPr lvl="2" algn="just">
              <a:buNone/>
            </a:pPr>
            <a:r>
              <a:rPr lang="fr-FR" sz="1600" dirty="0" smtClean="0">
                <a:cs typeface="Times New Roman" pitchFamily="18" charset="0"/>
              </a:rPr>
              <a:t>&lt;/body&gt;</a:t>
            </a:r>
          </a:p>
          <a:p>
            <a:pPr lvl="1" algn="just">
              <a:buNone/>
            </a:pPr>
            <a:r>
              <a:rPr lang="fr-FR" sz="1600" dirty="0" smtClean="0">
                <a:cs typeface="Times New Roman" pitchFamily="18" charset="0"/>
              </a:rPr>
              <a:t>&lt;/html&gt;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8001024" y="5715016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Coté client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/>
            <a:r>
              <a:rPr lang="fr-FR" smtClean="0">
                <a:cs typeface="Times New Roman" pitchFamily="18" charset="0"/>
              </a:rPr>
              <a:t>Lorsqu'un </a:t>
            </a:r>
            <a:r>
              <a:rPr lang="fr-FR" dirty="0" smtClean="0">
                <a:cs typeface="Times New Roman" pitchFamily="18" charset="0"/>
              </a:rPr>
              <a:t>client requiert la page précédente, le serveur traite les instructions </a:t>
            </a:r>
            <a:r>
              <a:rPr lang="fr-FR" dirty="0" err="1" smtClean="0">
                <a:cs typeface="Times New Roman" pitchFamily="18" charset="0"/>
              </a:rPr>
              <a:t>php</a:t>
            </a:r>
            <a:r>
              <a:rPr lang="fr-FR" dirty="0" smtClean="0">
                <a:cs typeface="Times New Roman" pitchFamily="18" charset="0"/>
              </a:rPr>
              <a:t> et les traduit en html. On obtient</a:t>
            </a:r>
          </a:p>
          <a:p>
            <a:pPr lvl="1" algn="just">
              <a:buNone/>
            </a:pPr>
            <a:endParaRPr lang="fr-FR" sz="1600" dirty="0" smtClean="0"/>
          </a:p>
          <a:p>
            <a:pPr lvl="1" algn="just">
              <a:buNone/>
            </a:pPr>
            <a:r>
              <a:rPr lang="fr-FR" sz="1600" dirty="0" smtClean="0"/>
              <a:t>&lt;html&gt; </a:t>
            </a:r>
          </a:p>
          <a:p>
            <a:pPr lvl="1" algn="just">
              <a:buNone/>
            </a:pPr>
            <a:r>
              <a:rPr lang="fr-FR" sz="1600" dirty="0" smtClean="0"/>
              <a:t>&lt;</a:t>
            </a:r>
            <a:r>
              <a:rPr lang="fr-FR" sz="1600" dirty="0" err="1" smtClean="0"/>
              <a:t>head</a:t>
            </a:r>
            <a:r>
              <a:rPr lang="fr-FR" sz="1600" dirty="0" smtClean="0"/>
              <a:t>&gt; &lt;</a:t>
            </a:r>
            <a:r>
              <a:rPr lang="fr-FR" sz="1600" dirty="0" err="1" smtClean="0"/>
              <a:t>title</a:t>
            </a:r>
            <a:r>
              <a:rPr lang="fr-FR" sz="1600" dirty="0" smtClean="0"/>
              <a:t>&gt;Horloge&lt;/</a:t>
            </a:r>
            <a:r>
              <a:rPr lang="fr-FR" sz="1600" dirty="0" err="1" smtClean="0"/>
              <a:t>title</a:t>
            </a:r>
            <a:r>
              <a:rPr lang="fr-FR" sz="1600" dirty="0" smtClean="0"/>
              <a:t>&gt; &lt;/</a:t>
            </a:r>
            <a:r>
              <a:rPr lang="fr-FR" sz="1600" dirty="0" err="1" smtClean="0"/>
              <a:t>head</a:t>
            </a:r>
            <a:r>
              <a:rPr lang="fr-FR" sz="1600" dirty="0" smtClean="0"/>
              <a:t>&gt; </a:t>
            </a:r>
          </a:p>
          <a:p>
            <a:pPr lvl="1" algn="just">
              <a:buNone/>
            </a:pPr>
            <a:r>
              <a:rPr lang="fr-FR" sz="1600" dirty="0" smtClean="0"/>
              <a:t>&lt;body&gt; </a:t>
            </a:r>
          </a:p>
          <a:p>
            <a:pPr lvl="1" algn="just">
              <a:buNone/>
            </a:pPr>
            <a:r>
              <a:rPr lang="fr-FR" sz="1600" dirty="0" smtClean="0"/>
              <a:t>&lt;p&gt; Nous sommes le 29 </a:t>
            </a:r>
            <a:r>
              <a:rPr lang="fr-FR" sz="1600" dirty="0" err="1" smtClean="0"/>
              <a:t>November</a:t>
            </a:r>
            <a:r>
              <a:rPr lang="fr-FR" sz="1600" dirty="0" smtClean="0"/>
              <a:t> 2009.&lt;</a:t>
            </a:r>
            <a:r>
              <a:rPr lang="fr-FR" sz="1600" dirty="0" err="1" smtClean="0"/>
              <a:t>br</a:t>
            </a:r>
            <a:r>
              <a:rPr lang="fr-FR" sz="1600" dirty="0" smtClean="0"/>
              <a:t>&gt; </a:t>
            </a:r>
          </a:p>
          <a:p>
            <a:pPr lvl="1" algn="just">
              <a:buNone/>
            </a:pPr>
            <a:r>
              <a:rPr lang="fr-FR" sz="1600" dirty="0" smtClean="0"/>
              <a:t>Il est 22 : 08: 09&lt;/p&gt; </a:t>
            </a:r>
          </a:p>
          <a:p>
            <a:pPr lvl="1" algn="just">
              <a:buNone/>
            </a:pPr>
            <a:r>
              <a:rPr lang="fr-FR" sz="1600" dirty="0" smtClean="0"/>
              <a:t>&lt;/body&gt; </a:t>
            </a:r>
          </a:p>
          <a:p>
            <a:pPr lvl="1" algn="just">
              <a:buNone/>
            </a:pPr>
            <a:r>
              <a:rPr lang="fr-FR" sz="1600" dirty="0" smtClean="0"/>
              <a:t>&lt;/html&gt; </a:t>
            </a:r>
            <a:r>
              <a:rPr lang="fr-FR" sz="1600" dirty="0" smtClean="0">
                <a:cs typeface="Times New Roman" pitchFamily="18" charset="0"/>
              </a:rPr>
              <a:t>&gt;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variables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800" dirty="0" smtClean="0">
                <a:cs typeface="Times New Roman" pitchFamily="18" charset="0"/>
              </a:rPr>
              <a:t>Préfixées par $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800" dirty="0" smtClean="0">
                <a:cs typeface="Times New Roman" pitchFamily="18" charset="0"/>
              </a:rPr>
              <a:t>Déclaration :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La </a:t>
            </a:r>
            <a:r>
              <a:rPr lang="fr-FR" sz="2000" smtClean="0">
                <a:cs typeface="Times New Roman" pitchFamily="18" charset="0"/>
              </a:rPr>
              <a:t>déclaration n'est </a:t>
            </a:r>
            <a:r>
              <a:rPr lang="fr-FR" sz="2000" dirty="0" smtClean="0">
                <a:cs typeface="Times New Roman" pitchFamily="18" charset="0"/>
              </a:rPr>
              <a:t>pas obligatoire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Règles de nommage identiques à java.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800" dirty="0" smtClean="0">
                <a:cs typeface="Times New Roman" pitchFamily="18" charset="0"/>
              </a:rPr>
              <a:t>Quelques fonctions utiles :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</a:t>
            </a:r>
            <a:r>
              <a:rPr lang="fr-FR" sz="2000" dirty="0" err="1" smtClean="0">
                <a:cs typeface="Times New Roman" pitchFamily="18" charset="0"/>
              </a:rPr>
              <a:t>isset</a:t>
            </a:r>
            <a:r>
              <a:rPr lang="fr-FR" sz="2000" dirty="0" smtClean="0">
                <a:cs typeface="Times New Roman" pitchFamily="18" charset="0"/>
              </a:rPr>
              <a:t>() </a:t>
            </a:r>
            <a:r>
              <a:rPr lang="fr-FR" sz="2000" smtClean="0">
                <a:cs typeface="Times New Roman" pitchFamily="18" charset="0"/>
              </a:rPr>
              <a:t>teste l'existence d'une </a:t>
            </a:r>
            <a:r>
              <a:rPr lang="fr-FR" sz="2000" dirty="0" smtClean="0">
                <a:cs typeface="Times New Roman" pitchFamily="18" charset="0"/>
              </a:rPr>
              <a:t>variable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</a:t>
            </a:r>
            <a:r>
              <a:rPr lang="fr-FR" sz="2000" dirty="0" err="1" smtClean="0">
                <a:cs typeface="Times New Roman" pitchFamily="18" charset="0"/>
              </a:rPr>
              <a:t>unset</a:t>
            </a:r>
            <a:r>
              <a:rPr lang="fr-FR" sz="2000" dirty="0" smtClean="0">
                <a:cs typeface="Times New Roman" pitchFamily="18" charset="0"/>
              </a:rPr>
              <a:t>() supprime une variable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</a:t>
            </a:r>
            <a:r>
              <a:rPr lang="fr-FR" sz="2000" dirty="0" err="1" smtClean="0">
                <a:cs typeface="Times New Roman" pitchFamily="18" charset="0"/>
              </a:rPr>
              <a:t>empty</a:t>
            </a:r>
            <a:r>
              <a:rPr lang="fr-FR" sz="2000" dirty="0" smtClean="0">
                <a:cs typeface="Times New Roman" pitchFamily="18" charset="0"/>
              </a:rPr>
              <a:t>() teste si une variable est vide  (0, "", etc.)</a:t>
            </a:r>
            <a:r>
              <a:rPr lang="ar-SA" sz="2000" dirty="0" smtClean="0">
                <a:cs typeface="Times New Roman" pitchFamily="18" charset="0"/>
              </a:rPr>
              <a:t>‏</a:t>
            </a:r>
            <a:endParaRPr lang="fr-FR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constantes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800" dirty="0" smtClean="0">
                <a:cs typeface="Times New Roman" pitchFamily="18" charset="0"/>
              </a:rPr>
              <a:t>Définies grâce à </a:t>
            </a:r>
            <a:r>
              <a:rPr lang="fr-FR" sz="2800" dirty="0" err="1" smtClean="0">
                <a:cs typeface="Times New Roman" pitchFamily="18" charset="0"/>
              </a:rPr>
              <a:t>define</a:t>
            </a:r>
            <a:endParaRPr lang="fr-FR" sz="2800" dirty="0" smtClean="0">
              <a:cs typeface="Times New Roman" pitchFamily="18" charset="0"/>
            </a:endParaRP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Ex : </a:t>
            </a:r>
            <a:r>
              <a:rPr lang="fr-FR" sz="2000" err="1" smtClean="0">
                <a:cs typeface="Times New Roman" pitchFamily="18" charset="0"/>
              </a:rPr>
              <a:t>define</a:t>
            </a:r>
            <a:r>
              <a:rPr lang="fr-FR" sz="2000" smtClean="0">
                <a:cs typeface="Times New Roman" pitchFamily="18" charset="0"/>
              </a:rPr>
              <a:t>('PI', </a:t>
            </a:r>
            <a:r>
              <a:rPr lang="fr-FR" sz="2000" dirty="0" smtClean="0">
                <a:cs typeface="Times New Roman" pitchFamily="18" charset="0"/>
              </a:rPr>
              <a:t>3.14);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800" dirty="0" smtClean="0">
                <a:cs typeface="Times New Roman" pitchFamily="18" charset="0"/>
              </a:rPr>
              <a:t>On ne peut pas les modifier.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err="1" smtClean="0">
                <a:cs typeface="Times New Roman" pitchFamily="18" charset="0"/>
              </a:rPr>
              <a:t>define</a:t>
            </a:r>
            <a:r>
              <a:rPr lang="fr-FR" sz="2000" smtClean="0">
                <a:cs typeface="Times New Roman" pitchFamily="18" charset="0"/>
              </a:rPr>
              <a:t>('CARRE',$</a:t>
            </a:r>
            <a:r>
              <a:rPr lang="fr-FR" sz="2000" dirty="0" err="1" smtClean="0">
                <a:cs typeface="Times New Roman" pitchFamily="18" charset="0"/>
              </a:rPr>
              <a:t>a</a:t>
            </a:r>
            <a:r>
              <a:rPr lang="fr-FR" sz="2000" dirty="0" smtClean="0">
                <a:cs typeface="Times New Roman" pitchFamily="18" charset="0"/>
              </a:rPr>
              <a:t>*$a) //ERREUR</a:t>
            </a:r>
          </a:p>
          <a:p>
            <a:endParaRPr lang="fr-FR" dirty="0" smtClean="0"/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800" dirty="0" smtClean="0">
                <a:cs typeface="Times New Roman" pitchFamily="18" charset="0"/>
              </a:rPr>
              <a:t>Par convention, on les écrit en majuscules.</a:t>
            </a: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Types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400" dirty="0" smtClean="0">
                <a:cs typeface="Times New Roman" pitchFamily="18" charset="0"/>
              </a:rPr>
              <a:t>PHP est faiblement typé (typage implicite)‏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400" dirty="0" smtClean="0">
                <a:cs typeface="Times New Roman" pitchFamily="18" charset="0"/>
              </a:rPr>
              <a:t>PHP connaît en interne différents types :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Entiers : -152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Flottants : 13.2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Chaînes : " Ceci est une chaine  "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Booléens : TRUE, FALSE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Tableaux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Objets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400" dirty="0" smtClean="0">
                <a:cs typeface="Times New Roman" pitchFamily="18" charset="0"/>
              </a:rPr>
              <a:t> Fonctions utiles : </a:t>
            </a:r>
            <a:r>
              <a:rPr lang="fr-FR" sz="2400" dirty="0" err="1" smtClean="0">
                <a:cs typeface="Times New Roman" pitchFamily="18" charset="0"/>
              </a:rPr>
              <a:t>get_type</a:t>
            </a:r>
            <a:r>
              <a:rPr lang="fr-FR" sz="2400" dirty="0" smtClean="0">
                <a:cs typeface="Times New Roman" pitchFamily="18" charset="0"/>
              </a:rPr>
              <a:t>(), </a:t>
            </a:r>
            <a:r>
              <a:rPr lang="fr-FR" sz="2400" dirty="0" err="1" smtClean="0">
                <a:cs typeface="Times New Roman" pitchFamily="18" charset="0"/>
              </a:rPr>
              <a:t>is_integer</a:t>
            </a:r>
            <a:r>
              <a:rPr lang="fr-FR" sz="2400" dirty="0" smtClean="0">
                <a:cs typeface="Times New Roman" pitchFamily="18" charset="0"/>
              </a:rPr>
              <a:t>(), </a:t>
            </a:r>
            <a:r>
              <a:rPr lang="fr-FR" sz="2400" dirty="0" err="1" smtClean="0">
                <a:cs typeface="Times New Roman" pitchFamily="18" charset="0"/>
              </a:rPr>
              <a:t>is_string</a:t>
            </a:r>
            <a:r>
              <a:rPr lang="fr-FR" sz="2400" dirty="0" smtClean="0">
                <a:cs typeface="Times New Roman" pitchFamily="18" charset="0"/>
              </a:rPr>
              <a:t>() ...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Opérateurs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400" dirty="0" smtClean="0">
                <a:cs typeface="Times New Roman" pitchFamily="18" charset="0"/>
              </a:rPr>
              <a:t>Opérateurs numériques : </a:t>
            </a:r>
            <a:r>
              <a:rPr lang="fr-FR" sz="2800" dirty="0" smtClean="0"/>
              <a:t>identiques à ceux du C et du java.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Affectation : =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Calcul : +   -   *   /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Combiné : +=    -=    *=    /=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Modulo : %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Comparaison : ==    &lt;    &lt;=    &gt;    &gt;=    !=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 Incrémentation/décrémentation : ++    --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400" dirty="0" smtClean="0">
                <a:cs typeface="Times New Roman" pitchFamily="18" charset="0"/>
              </a:rPr>
              <a:t>Exemple : </a:t>
            </a:r>
          </a:p>
          <a:p>
            <a:pPr lvl="4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50" dirty="0" smtClean="0">
                <a:cs typeface="Times New Roman" pitchFamily="18" charset="0"/>
              </a:rPr>
              <a:t>$a = 1;</a:t>
            </a:r>
          </a:p>
          <a:p>
            <a:pPr lvl="4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50" dirty="0" smtClean="0">
                <a:cs typeface="Times New Roman" pitchFamily="18" charset="0"/>
              </a:rPr>
              <a:t>$a++;</a:t>
            </a:r>
          </a:p>
          <a:p>
            <a:pPr lvl="4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50" dirty="0" smtClean="0">
                <a:cs typeface="Times New Roman" pitchFamily="18" charset="0"/>
              </a:rPr>
              <a:t>$a+=4;</a:t>
            </a:r>
          </a:p>
          <a:p>
            <a:pPr lvl="4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50" dirty="0" smtClean="0">
                <a:cs typeface="Times New Roman" pitchFamily="18" charset="0"/>
              </a:rPr>
              <a:t>$a *= 2;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4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chaînes de caractères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3200" dirty="0" smtClean="0">
                <a:cs typeface="Times New Roman" pitchFamily="18" charset="0"/>
              </a:rPr>
              <a:t>Avec interpolation " . . . " </a:t>
            </a:r>
            <a:r>
              <a:rPr lang="fr-FR" sz="1400" dirty="0" smtClean="0"/>
              <a:t>(guillemets)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$a= " HARRATHI";                          // affichera :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$t="Salut à toi M. $a"; // salut à toi M. HARRATHI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4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3200" dirty="0" smtClean="0">
                <a:cs typeface="Times New Roman" pitchFamily="18" charset="0"/>
              </a:rPr>
              <a:t>Sans </a:t>
            </a:r>
            <a:r>
              <a:rPr lang="fr-FR" sz="3200" smtClean="0">
                <a:cs typeface="Times New Roman" pitchFamily="18" charset="0"/>
              </a:rPr>
              <a:t>interpolation ' </a:t>
            </a:r>
            <a:r>
              <a:rPr lang="fr-FR" sz="3200" dirty="0" smtClean="0">
                <a:cs typeface="Times New Roman" pitchFamily="18" charset="0"/>
              </a:rPr>
              <a:t>. . </a:t>
            </a:r>
            <a:r>
              <a:rPr lang="fr-FR" sz="3200" smtClean="0">
                <a:cs typeface="Times New Roman" pitchFamily="18" charset="0"/>
              </a:rPr>
              <a:t>. ' </a:t>
            </a:r>
            <a:r>
              <a:rPr lang="fr-FR" sz="1400" dirty="0" smtClean="0">
                <a:cs typeface="Times New Roman" pitchFamily="18" charset="0"/>
              </a:rPr>
              <a:t>(</a:t>
            </a:r>
            <a:r>
              <a:rPr lang="fr-FR" sz="1400" dirty="0" smtClean="0"/>
              <a:t>apostrophes</a:t>
            </a:r>
            <a:r>
              <a:rPr lang="fr-FR" sz="1400" dirty="0" smtClean="0">
                <a:cs typeface="Times New Roman" pitchFamily="18" charset="0"/>
              </a:rPr>
              <a:t>) 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$a= " HARRATHI";                          // affichera :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$</a:t>
            </a:r>
            <a:r>
              <a:rPr lang="fr-FR" sz="2000" smtClean="0">
                <a:cs typeface="Times New Roman" pitchFamily="18" charset="0"/>
              </a:rPr>
              <a:t>t='Salut </a:t>
            </a:r>
            <a:r>
              <a:rPr lang="fr-FR" sz="2000" dirty="0" smtClean="0">
                <a:cs typeface="Times New Roman" pitchFamily="18" charset="0"/>
              </a:rPr>
              <a:t>à toi M. </a:t>
            </a:r>
            <a:r>
              <a:rPr lang="fr-FR" sz="2000" smtClean="0">
                <a:cs typeface="Times New Roman" pitchFamily="18" charset="0"/>
              </a:rPr>
              <a:t>$a'; </a:t>
            </a:r>
            <a:r>
              <a:rPr lang="fr-FR" sz="2000" dirty="0" smtClean="0">
                <a:cs typeface="Times New Roman" pitchFamily="18" charset="0"/>
              </a:rPr>
              <a:t>// salut à toi M. $a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Instruction de sortie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800" b="1" dirty="0" err="1" smtClean="0">
                <a:cs typeface="Times New Roman" pitchFamily="18" charset="0"/>
              </a:rPr>
              <a:t>echo</a:t>
            </a:r>
            <a:r>
              <a:rPr lang="fr-FR" sz="2800" b="1" dirty="0" smtClean="0">
                <a:cs typeface="Times New Roman" pitchFamily="18" charset="0"/>
              </a:rPr>
              <a:t> /</a:t>
            </a:r>
            <a:r>
              <a:rPr lang="fr-FR" sz="2800" b="1" dirty="0" err="1" smtClean="0">
                <a:cs typeface="Times New Roman" pitchFamily="18" charset="0"/>
              </a:rPr>
              <a:t>print</a:t>
            </a:r>
            <a:r>
              <a:rPr lang="fr-FR" sz="2800" b="1" dirty="0" smtClean="0">
                <a:cs typeface="Times New Roman" pitchFamily="18" charset="0"/>
              </a:rPr>
              <a:t> 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800" b="1" dirty="0" smtClean="0">
                <a:cs typeface="Times New Roman" pitchFamily="18" charset="0"/>
              </a:rPr>
              <a:t>Exemple : </a:t>
            </a:r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$a= " ESSAI";</a:t>
            </a:r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err="1" smtClean="0">
                <a:cs typeface="Times New Roman" pitchFamily="18" charset="0"/>
              </a:rPr>
              <a:t>echo</a:t>
            </a:r>
            <a:r>
              <a:rPr lang="fr-FR" sz="2000" dirty="0" smtClean="0">
                <a:cs typeface="Times New Roman" pitchFamily="18" charset="0"/>
              </a:rPr>
              <a:t> "&lt;p&gt;La variable $a&lt;/p&gt;";</a:t>
            </a:r>
          </a:p>
          <a:p>
            <a:pPr lvl="3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800" dirty="0" smtClean="0">
                <a:cs typeface="Times New Roman" pitchFamily="18" charset="0"/>
              </a:rPr>
              <a:t>On obtient </a:t>
            </a:r>
          </a:p>
          <a:p>
            <a:pPr lvl="3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200" dirty="0" smtClean="0">
                <a:cs typeface="Times New Roman" pitchFamily="18" charset="0"/>
              </a:rPr>
              <a:t>La variable ESSAI</a:t>
            </a:r>
            <a:endParaRPr lang="fr-FR" dirty="0" smtClean="0">
              <a:cs typeface="Times New Roman" pitchFamily="18" charset="0"/>
            </a:endParaRPr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$a= 678;</a:t>
            </a:r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err="1" smtClean="0">
                <a:cs typeface="Times New Roman" pitchFamily="18" charset="0"/>
              </a:rPr>
              <a:t>echo</a:t>
            </a:r>
            <a:r>
              <a:rPr lang="fr-FR" sz="2000" dirty="0" smtClean="0">
                <a:cs typeface="Times New Roman" pitchFamily="18" charset="0"/>
              </a:rPr>
              <a:t> "&lt;p&gt;La variable $a&lt;/p&gt;";</a:t>
            </a:r>
          </a:p>
          <a:p>
            <a:pPr lvl="3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800" dirty="0" smtClean="0">
                <a:cs typeface="Times New Roman" pitchFamily="18" charset="0"/>
              </a:rPr>
              <a:t>On obtient </a:t>
            </a:r>
          </a:p>
          <a:p>
            <a:pPr lvl="3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200" dirty="0" smtClean="0">
                <a:cs typeface="Times New Roman" pitchFamily="18" charset="0"/>
              </a:rPr>
              <a:t>La variable 678</a:t>
            </a: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chaînes de caractères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3200" dirty="0" smtClean="0">
                <a:cs typeface="Times New Roman" pitchFamily="18" charset="0"/>
              </a:rPr>
              <a:t>Opérateurs </a:t>
            </a:r>
            <a:endParaRPr lang="fr-FR" sz="1400" dirty="0" smtClean="0"/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Concaténation : .  </a:t>
            </a:r>
            <a:r>
              <a:rPr lang="fr-FR" sz="2000" dirty="0" err="1" smtClean="0">
                <a:cs typeface="Times New Roman" pitchFamily="18" charset="0"/>
              </a:rPr>
              <a:t>// $t = "Bonjour ".$a;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err="1" smtClean="0">
                <a:cs typeface="Times New Roman" pitchFamily="18" charset="0"/>
              </a:rPr>
              <a:t>Comparaison : ==   &lt;   &lt;=    &gt;=    !=,   strcmp()</a:t>
            </a:r>
            <a:r>
              <a:rPr lang="ar-SA" sz="2000" dirty="0" err="1" smtClean="0">
                <a:cs typeface="Times New Roman" pitchFamily="18" charset="0"/>
              </a:rPr>
              <a:t>‏</a:t>
            </a:r>
            <a:endParaRPr lang="fr-FR" sz="2000" dirty="0" err="1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4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3200" dirty="0" smtClean="0">
                <a:cs typeface="Times New Roman" pitchFamily="18" charset="0"/>
              </a:rPr>
              <a:t>Fonctions utiles</a:t>
            </a:r>
            <a:r>
              <a:rPr lang="fr-FR" sz="1400" dirty="0" smtClean="0">
                <a:cs typeface="Times New Roman" pitchFamily="18" charset="0"/>
              </a:rPr>
              <a:t> 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err="1" smtClean="0">
                <a:cs typeface="Times New Roman" pitchFamily="18" charset="0"/>
              </a:rPr>
              <a:t>Strlen</a:t>
            </a:r>
            <a:endParaRPr lang="fr-FR" sz="2000" dirty="0" smtClean="0">
              <a:cs typeface="Times New Roman" pitchFamily="18" charset="0"/>
            </a:endParaRP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err="1" smtClean="0">
                <a:cs typeface="Times New Roman" pitchFamily="18" charset="0"/>
              </a:rPr>
              <a:t>Strstr</a:t>
            </a:r>
            <a:endParaRPr lang="fr-FR" sz="2000" dirty="0" smtClean="0">
              <a:cs typeface="Times New Roman" pitchFamily="18" charset="0"/>
            </a:endParaRPr>
          </a:p>
          <a:p>
            <a:pPr lvl="2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	&lt;?</a:t>
            </a:r>
            <a:r>
              <a:rPr lang="fr-FR" sz="1200" dirty="0" err="1" smtClean="0"/>
              <a:t>php</a:t>
            </a: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dirty="0" smtClean="0"/>
              <a:t>$email  =</a:t>
            </a:r>
            <a:r>
              <a:rPr lang="fr-FR" sz="1200" smtClean="0"/>
              <a:t> 'name@example.com';</a:t>
            </a: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dirty="0" smtClean="0"/>
              <a:t>$</a:t>
            </a:r>
            <a:r>
              <a:rPr lang="fr-FR" sz="1200" dirty="0" err="1" smtClean="0"/>
              <a:t>domain</a:t>
            </a:r>
            <a:r>
              <a:rPr lang="fr-FR" sz="1200" dirty="0" smtClean="0"/>
              <a:t> = </a:t>
            </a:r>
            <a:r>
              <a:rPr lang="fr-FR" sz="1200" dirty="0" err="1" smtClean="0"/>
              <a:t>strstr</a:t>
            </a:r>
            <a:r>
              <a:rPr lang="fr-FR" sz="1200" dirty="0" smtClean="0"/>
              <a:t>($email,</a:t>
            </a:r>
            <a:r>
              <a:rPr lang="fr-FR" sz="1200" smtClean="0"/>
              <a:t> '@');</a:t>
            </a: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dirty="0" err="1" smtClean="0"/>
              <a:t>echo</a:t>
            </a:r>
            <a:r>
              <a:rPr lang="fr-FR" sz="1200" dirty="0" smtClean="0"/>
              <a:t> $</a:t>
            </a:r>
            <a:r>
              <a:rPr lang="fr-FR" sz="1200" dirty="0" err="1" smtClean="0"/>
              <a:t>domain</a:t>
            </a:r>
            <a:r>
              <a:rPr lang="fr-FR" sz="1200" dirty="0" smtClean="0"/>
              <a:t>; // Affiche : @</a:t>
            </a:r>
            <a:r>
              <a:rPr lang="fr-FR" sz="1200" dirty="0" err="1" smtClean="0"/>
              <a:t>example.com</a:t>
            </a: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dirty="0" smtClean="0"/>
              <a:t>$user = </a:t>
            </a:r>
            <a:r>
              <a:rPr lang="fr-FR" sz="1200" dirty="0" err="1" smtClean="0"/>
              <a:t>strstr</a:t>
            </a:r>
            <a:r>
              <a:rPr lang="fr-FR" sz="1200" dirty="0" smtClean="0"/>
              <a:t>($email,</a:t>
            </a:r>
            <a:r>
              <a:rPr lang="fr-FR" sz="1200" smtClean="0"/>
              <a:t> '@',</a:t>
            </a:r>
            <a:r>
              <a:rPr lang="fr-FR" sz="1200" dirty="0" smtClean="0"/>
              <a:t> </a:t>
            </a:r>
            <a:r>
              <a:rPr lang="fr-FR" sz="1200" dirty="0" err="1" smtClean="0"/>
              <a:t>true</a:t>
            </a:r>
            <a:r>
              <a:rPr lang="fr-FR" sz="1200" dirty="0" smtClean="0"/>
              <a:t>); // Depuis PHP 5.3.0</a:t>
            </a:r>
            <a:br>
              <a:rPr lang="fr-FR" sz="1200" dirty="0" smtClean="0"/>
            </a:br>
            <a:r>
              <a:rPr lang="fr-FR" sz="1200" dirty="0" err="1" smtClean="0"/>
              <a:t>echo</a:t>
            </a:r>
            <a:r>
              <a:rPr lang="fr-FR" sz="1200" dirty="0" smtClean="0"/>
              <a:t> $user; // Affiche : </a:t>
            </a:r>
            <a:r>
              <a:rPr lang="fr-FR" sz="1200" dirty="0" err="1" smtClean="0"/>
              <a:t>name</a:t>
            </a: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dirty="0" smtClean="0"/>
              <a:t>?&gt; </a:t>
            </a:r>
          </a:p>
          <a:p>
            <a:pPr lvl="2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0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Tests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400" dirty="0" smtClean="0"/>
              <a:t>PHP utilise la syntaxe du C (et du java)</a:t>
            </a:r>
            <a:r>
              <a:rPr lang="ar-SA" sz="2400" dirty="0" smtClean="0">
                <a:cs typeface="Arial" charset="0"/>
              </a:rPr>
              <a:t>‏</a:t>
            </a:r>
            <a:endParaRPr lang="fr-FR" sz="2400" dirty="0" smtClean="0"/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400" dirty="0" smtClean="0"/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0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857224" y="2285992"/>
            <a:ext cx="3071834" cy="2214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if (cd)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{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	insts1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}</a:t>
            </a:r>
          </a:p>
          <a:p>
            <a:r>
              <a:rPr lang="fr-FR" b="1" dirty="0" err="1" smtClean="0">
                <a:solidFill>
                  <a:schemeClr val="tx1"/>
                </a:solidFill>
                <a:latin typeface="MS Reference Sans Serif" pitchFamily="34" charset="0"/>
              </a:rPr>
              <a:t>else</a:t>
            </a:r>
            <a:endParaRPr lang="fr-FR" b="1" dirty="0" smtClean="0">
              <a:solidFill>
                <a:schemeClr val="tx1"/>
              </a:solidFill>
              <a:latin typeface="MS Reference Sans Serif" pitchFamily="34" charset="0"/>
            </a:endParaRP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{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	insts2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}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86314" y="2285992"/>
            <a:ext cx="3071834" cy="2214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Switch ($var)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{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Case val1: insts1; break;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.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.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.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Default: </a:t>
            </a:r>
            <a:r>
              <a:rPr lang="fr-FR" b="1" dirty="0" err="1" smtClean="0">
                <a:solidFill>
                  <a:schemeClr val="tx1"/>
                </a:solidFill>
                <a:latin typeface="MS Reference Sans Serif" pitchFamily="34" charset="0"/>
              </a:rPr>
              <a:t>instsn</a:t>
            </a:r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; 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}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	</a:t>
            </a:r>
            <a:endParaRPr lang="fr-F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HTML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dirty="0" smtClean="0">
                <a:cs typeface="Times New Roman" pitchFamily="18" charset="0"/>
              </a:rPr>
              <a:t>HTML est un langage de marquage indiquant au navigateur comment doit afficher une page web.</a:t>
            </a: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dirty="0" smtClean="0">
                <a:cs typeface="Times New Roman" pitchFamily="18" charset="0"/>
              </a:rPr>
              <a:t> Il permet de mettre en forme des textes</a:t>
            </a:r>
            <a:r>
              <a:rPr lang="fr-FR" smtClean="0">
                <a:cs typeface="Times New Roman" pitchFamily="18" charset="0"/>
              </a:rPr>
              <a:t>, d'afficher </a:t>
            </a:r>
            <a:r>
              <a:rPr lang="fr-FR" dirty="0" smtClean="0">
                <a:cs typeface="Times New Roman" pitchFamily="18" charset="0"/>
              </a:rPr>
              <a:t>des images, de créer des tableaux etc...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Boucles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400" dirty="0" smtClean="0"/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0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785786" y="1785926"/>
            <a:ext cx="3071834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for( </a:t>
            </a:r>
            <a:r>
              <a:rPr lang="fr-FR" b="1" dirty="0" err="1" smtClean="0">
                <a:solidFill>
                  <a:schemeClr val="tx1"/>
                </a:solidFill>
                <a:latin typeface="MS Reference Sans Serif" pitchFamily="34" charset="0"/>
              </a:rPr>
              <a:t>init</a:t>
            </a:r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; cd; itération )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{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	</a:t>
            </a:r>
            <a:r>
              <a:rPr lang="fr-FR" b="1" dirty="0" err="1" smtClean="0">
                <a:solidFill>
                  <a:schemeClr val="tx1"/>
                </a:solidFill>
                <a:latin typeface="MS Reference Sans Serif" pitchFamily="34" charset="0"/>
              </a:rPr>
              <a:t>insts</a:t>
            </a:r>
            <a:endParaRPr lang="fr-FR" b="1" dirty="0" smtClean="0">
              <a:solidFill>
                <a:schemeClr val="tx1"/>
              </a:solidFill>
              <a:latin typeface="MS Reference Sans Serif" pitchFamily="34" charset="0"/>
            </a:endParaRP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}</a:t>
            </a:r>
          </a:p>
          <a:p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57818" y="1785926"/>
            <a:ext cx="3071834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err="1" smtClean="0">
                <a:solidFill>
                  <a:schemeClr val="tx1"/>
                </a:solidFill>
                <a:latin typeface="MS Reference Sans Serif" pitchFamily="34" charset="0"/>
              </a:rPr>
              <a:t>while</a:t>
            </a:r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(cd)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{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	</a:t>
            </a:r>
            <a:r>
              <a:rPr lang="fr-FR" b="1" dirty="0" err="1" smtClean="0">
                <a:solidFill>
                  <a:schemeClr val="tx1"/>
                </a:solidFill>
                <a:latin typeface="MS Reference Sans Serif" pitchFamily="34" charset="0"/>
              </a:rPr>
              <a:t>insts</a:t>
            </a:r>
            <a:endParaRPr lang="fr-FR" b="1" dirty="0" smtClean="0">
              <a:solidFill>
                <a:schemeClr val="tx1"/>
              </a:solidFill>
              <a:latin typeface="MS Reference Sans Serif" pitchFamily="34" charset="0"/>
            </a:endParaRP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}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	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28926" y="4000504"/>
            <a:ext cx="3071834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Do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{</a:t>
            </a: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	</a:t>
            </a:r>
            <a:r>
              <a:rPr lang="fr-FR" b="1" dirty="0" err="1" smtClean="0">
                <a:solidFill>
                  <a:schemeClr val="tx1"/>
                </a:solidFill>
                <a:latin typeface="MS Reference Sans Serif" pitchFamily="34" charset="0"/>
              </a:rPr>
              <a:t>insts</a:t>
            </a:r>
            <a:endParaRPr lang="fr-FR" b="1" dirty="0" smtClean="0">
              <a:solidFill>
                <a:schemeClr val="tx1"/>
              </a:solidFill>
              <a:latin typeface="MS Reference Sans Serif" pitchFamily="34" charset="0"/>
            </a:endParaRP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} </a:t>
            </a:r>
            <a:r>
              <a:rPr lang="fr-FR" b="1" dirty="0" err="1" smtClean="0">
                <a:solidFill>
                  <a:schemeClr val="tx1"/>
                </a:solidFill>
                <a:latin typeface="MS Reference Sans Serif" pitchFamily="34" charset="0"/>
              </a:rPr>
              <a:t>while</a:t>
            </a:r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(cd);</a:t>
            </a:r>
          </a:p>
          <a:p>
            <a:endParaRPr lang="fr-FR" b="1" dirty="0" smtClean="0">
              <a:solidFill>
                <a:schemeClr val="tx1"/>
              </a:solidFill>
              <a:latin typeface="MS Reference Sans Serif" pitchFamily="34" charset="0"/>
            </a:endParaRPr>
          </a:p>
          <a:p>
            <a:r>
              <a:rPr lang="fr-FR" b="1" dirty="0" smtClean="0">
                <a:solidFill>
                  <a:schemeClr val="tx1"/>
                </a:solidFill>
                <a:latin typeface="MS Reference Sans Serif" pitchFamily="34" charset="0"/>
              </a:rPr>
              <a:t>	</a:t>
            </a:r>
            <a:endParaRPr lang="fr-F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Applications 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400" dirty="0" smtClean="0"/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0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42910" y="1911309"/>
            <a:ext cx="800105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/>
              <a:t>1</a:t>
            </a:r>
            <a:r>
              <a:rPr lang="fr-FR" sz="2000" smtClean="0"/>
              <a:t>. </a:t>
            </a:r>
            <a:r>
              <a:rPr lang="fr-FR" sz="1800" smtClean="0"/>
              <a:t>Qu'affichent </a:t>
            </a:r>
            <a:r>
              <a:rPr lang="fr-FR" sz="1800" dirty="0" smtClean="0"/>
              <a:t>les instructions suivantes?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b="1" dirty="0" smtClean="0">
                <a:latin typeface="MS Reference Sans Serif" pitchFamily="34" charset="0"/>
              </a:rPr>
              <a:t> </a:t>
            </a:r>
            <a:r>
              <a:rPr lang="fr-FR" sz="1400" b="1" dirty="0" smtClean="0">
                <a:latin typeface="MS Reference Sans Serif" pitchFamily="34" charset="0"/>
              </a:rPr>
              <a:t> 	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$a=1; 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	$b="2+$a";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	$a=2; 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	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echo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$b . $a;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400" b="1" dirty="0" smtClean="0">
              <a:solidFill>
                <a:srgbClr val="A50021"/>
              </a:solidFill>
              <a:latin typeface="Courier New" pitchFamily="49" charset="0"/>
            </a:endParaRP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800" dirty="0" smtClean="0"/>
              <a:t>2.Ecrivez un programme, qui en fonction de la </a:t>
            </a:r>
            <a:r>
              <a:rPr lang="fr-FR" sz="1800" smtClean="0"/>
              <a:t>valeur d'une </a:t>
            </a:r>
            <a:r>
              <a:rPr lang="fr-FR" sz="1800" dirty="0" smtClean="0"/>
              <a:t>variable $jour (entier compris entre 1 et 7) affiche le jour de la semaine.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8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800" dirty="0" smtClean="0"/>
              <a:t>3.Faites afficher la table de multiplication de n par m (0&lt;n&lt;10; 0&lt;m&lt;10;) .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800" dirty="0" smtClean="0"/>
              <a:t>4. Nombre parfait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800" dirty="0" smtClean="0"/>
              <a:t>5.PGCD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smtClean="0"/>
              <a:t>Qu'affichent </a:t>
            </a:r>
            <a:r>
              <a:rPr lang="fr-FR" sz="4000" dirty="0" smtClean="0"/>
              <a:t>les instructions suivantes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400" dirty="0" smtClean="0"/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0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42910" y="1911309"/>
            <a:ext cx="80010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&lt;html&gt;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&lt;head&gt;  &lt;title&gt;</a:t>
            </a:r>
            <a:r>
              <a:rPr lang="en-US" sz="1200" dirty="0" err="1" smtClean="0"/>
              <a:t>affiche</a:t>
            </a:r>
            <a:r>
              <a:rPr lang="en-US" sz="1200" dirty="0" smtClean="0"/>
              <a:t>&lt;/title&gt; &lt;/head&gt;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&lt;body&gt;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&lt;?</a:t>
            </a:r>
            <a:r>
              <a:rPr lang="en-US" sz="1200" dirty="0" err="1" smtClean="0"/>
              <a:t>php</a:t>
            </a:r>
            <a:endParaRPr lang="en-US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$a=1;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$b="2+$a";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	$a=2;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    	echo $b . $a;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?&gt;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&lt;/p&gt;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&lt;/body&gt;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1200" dirty="0" smtClean="0"/>
              <a:t>&lt;/html&gt;</a:t>
            </a:r>
          </a:p>
        </p:txBody>
      </p:sp>
      <p:sp>
        <p:nvSpPr>
          <p:cNvPr id="7" name="Rectangle 6"/>
          <p:cNvSpPr/>
          <p:nvPr/>
        </p:nvSpPr>
        <p:spPr>
          <a:xfrm>
            <a:off x="8001024" y="5715016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Choix multiple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400" dirty="0" smtClean="0"/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0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42910" y="1911309"/>
            <a:ext cx="8001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&lt;html&gt;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</a:t>
            </a:r>
            <a:r>
              <a:rPr lang="fr-FR" sz="1200" dirty="0" err="1" smtClean="0"/>
              <a:t>head</a:t>
            </a:r>
            <a:r>
              <a:rPr lang="fr-FR" sz="1200" dirty="0" smtClean="0"/>
              <a:t>&gt;  &lt;</a:t>
            </a:r>
            <a:r>
              <a:rPr lang="fr-FR" sz="1200" dirty="0" err="1" smtClean="0"/>
              <a:t>title</a:t>
            </a:r>
            <a:r>
              <a:rPr lang="fr-FR" sz="1200" dirty="0" smtClean="0"/>
              <a:t>&gt;&lt;/</a:t>
            </a:r>
            <a:r>
              <a:rPr lang="fr-FR" sz="1200" dirty="0" err="1" smtClean="0"/>
              <a:t>title</a:t>
            </a:r>
            <a:r>
              <a:rPr lang="fr-FR" sz="1200" dirty="0" smtClean="0"/>
              <a:t>&gt; &lt;/</a:t>
            </a:r>
            <a:r>
              <a:rPr lang="fr-FR" sz="1200" dirty="0" err="1" smtClean="0"/>
              <a:t>head</a:t>
            </a:r>
            <a:r>
              <a:rPr lang="fr-FR" sz="1200" dirty="0" smtClean="0"/>
              <a:t>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&lt;body&gt;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&lt;?</a:t>
            </a:r>
            <a:r>
              <a:rPr lang="fr-FR" sz="1200" dirty="0" err="1" smtClean="0"/>
              <a:t>php</a:t>
            </a:r>
            <a:endParaRPr lang="fr-FR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$jours=2;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switch</a:t>
            </a:r>
            <a:r>
              <a:rPr lang="fr-FR" sz="1200" dirty="0" smtClean="0"/>
              <a:t>($jours)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{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	case 1: </a:t>
            </a:r>
            <a:r>
              <a:rPr lang="fr-FR" sz="1200" dirty="0" err="1" smtClean="0"/>
              <a:t>echo</a:t>
            </a:r>
            <a:r>
              <a:rPr lang="fr-FR" sz="1200" dirty="0" smtClean="0"/>
              <a:t> ("Lundi");	break;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	case 2: </a:t>
            </a:r>
            <a:r>
              <a:rPr lang="fr-FR" sz="1200" dirty="0" err="1" smtClean="0"/>
              <a:t>echo</a:t>
            </a:r>
            <a:r>
              <a:rPr lang="fr-FR" sz="1200" dirty="0" smtClean="0"/>
              <a:t> ("mardi");	break;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	case 3: </a:t>
            </a:r>
            <a:r>
              <a:rPr lang="fr-FR" sz="1200" dirty="0" err="1" smtClean="0"/>
              <a:t>echo</a:t>
            </a:r>
            <a:r>
              <a:rPr lang="fr-FR" sz="1200" dirty="0" smtClean="0"/>
              <a:t> ("mercredi");	break;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	case 4: </a:t>
            </a:r>
            <a:r>
              <a:rPr lang="fr-FR" sz="1200" dirty="0" err="1" smtClean="0"/>
              <a:t>echo</a:t>
            </a:r>
            <a:r>
              <a:rPr lang="fr-FR" sz="1200" dirty="0" smtClean="0"/>
              <a:t> ("jeudi");	break;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	case 5: </a:t>
            </a:r>
            <a:r>
              <a:rPr lang="fr-FR" sz="1200" dirty="0" err="1" smtClean="0"/>
              <a:t>echo</a:t>
            </a:r>
            <a:r>
              <a:rPr lang="fr-FR" sz="1200" dirty="0" smtClean="0"/>
              <a:t> ("vendredi");	break;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	case 6: </a:t>
            </a:r>
            <a:r>
              <a:rPr lang="fr-FR" sz="1200" dirty="0" err="1" smtClean="0"/>
              <a:t>echo</a:t>
            </a:r>
            <a:r>
              <a:rPr lang="fr-FR" sz="1200" dirty="0" smtClean="0"/>
              <a:t> ("Samedi");	break;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	case 7: </a:t>
            </a:r>
            <a:r>
              <a:rPr lang="fr-FR" sz="1200" dirty="0" err="1" smtClean="0"/>
              <a:t>echo</a:t>
            </a:r>
            <a:r>
              <a:rPr lang="fr-FR" sz="1200" dirty="0" smtClean="0"/>
              <a:t> ("Dimanche");	break;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	</a:t>
            </a:r>
            <a:r>
              <a:rPr lang="fr-FR" sz="1200" dirty="0" err="1" smtClean="0"/>
              <a:t>default:echo</a:t>
            </a:r>
            <a:r>
              <a:rPr lang="fr-FR" sz="1200" dirty="0" smtClean="0"/>
              <a:t> ("</a:t>
            </a:r>
            <a:r>
              <a:rPr lang="fr-FR" sz="1200" dirty="0" err="1" smtClean="0"/>
              <a:t>err</a:t>
            </a:r>
            <a:r>
              <a:rPr lang="fr-FR" sz="1200" dirty="0" smtClean="0"/>
              <a:t>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		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} // </a:t>
            </a:r>
            <a:r>
              <a:rPr lang="fr-FR" sz="1200" dirty="0" err="1" smtClean="0"/>
              <a:t>switch</a:t>
            </a:r>
            <a:endParaRPr lang="fr-FR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?&gt;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&lt;/body&gt;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&lt;/html&gt;</a:t>
            </a:r>
            <a:endParaRPr lang="fr-FR" sz="2400" dirty="0"/>
          </a:p>
        </p:txBody>
      </p:sp>
      <p:sp>
        <p:nvSpPr>
          <p:cNvPr id="7" name="Rectangle 6"/>
          <p:cNvSpPr/>
          <p:nvPr/>
        </p:nvSpPr>
        <p:spPr>
          <a:xfrm>
            <a:off x="8001024" y="5715016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table de multiplication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400" dirty="0" smtClean="0"/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0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42910" y="1911309"/>
            <a:ext cx="800105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&lt;html&gt;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</a:t>
            </a:r>
            <a:r>
              <a:rPr lang="fr-FR" sz="1200" dirty="0" err="1" smtClean="0"/>
              <a:t>head</a:t>
            </a:r>
            <a:r>
              <a:rPr lang="fr-FR" sz="1200" dirty="0" smtClean="0"/>
              <a:t>&gt;  &lt;</a:t>
            </a:r>
            <a:r>
              <a:rPr lang="fr-FR" sz="1200" dirty="0" err="1" smtClean="0"/>
              <a:t>title</a:t>
            </a:r>
            <a:r>
              <a:rPr lang="fr-FR" sz="1200" dirty="0" smtClean="0"/>
              <a:t>&gt;table de multiplication &lt;/</a:t>
            </a:r>
            <a:r>
              <a:rPr lang="fr-FR" sz="1200" dirty="0" err="1" smtClean="0"/>
              <a:t>title</a:t>
            </a:r>
            <a:r>
              <a:rPr lang="fr-FR" sz="1200" dirty="0" smtClean="0"/>
              <a:t>&gt; &lt;/</a:t>
            </a:r>
            <a:r>
              <a:rPr lang="fr-FR" sz="1200" dirty="0" err="1" smtClean="0"/>
              <a:t>head</a:t>
            </a:r>
            <a:r>
              <a:rPr lang="fr-FR" sz="1200" dirty="0" smtClean="0"/>
              <a:t>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&lt;body&gt;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&lt;?</a:t>
            </a:r>
            <a:r>
              <a:rPr lang="fr-FR" sz="1200" dirty="0" err="1" smtClean="0"/>
              <a:t>php</a:t>
            </a:r>
            <a:endParaRPr lang="fr-FR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("&lt;table border=1&gt;");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("&lt;tr&gt;");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("&lt;td&gt;"."</a:t>
            </a:r>
            <a:r>
              <a:rPr lang="fr-FR" sz="1200" dirty="0" err="1" smtClean="0"/>
              <a:t>n|m</a:t>
            </a:r>
            <a:r>
              <a:rPr lang="fr-FR" sz="1200" dirty="0" smtClean="0"/>
              <a:t>"."&lt;/td&gt;");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for ($n=1;$n&lt;10;$n++)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("&lt;td&gt;".$n."&lt;/td&gt;");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("&lt;/tr&gt;");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for ($n=1;$n&lt;10;$n++)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{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("&lt;tr&gt;");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("&lt;td&gt;".$n."&lt;/td&gt;");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for ($m=1;$m&lt;10;$m++)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("&lt;td&gt;".$n*$m."&lt;/td&gt;");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("&lt;/tr&gt;");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}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("&lt;/table&gt;");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?&gt;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&lt;/body&gt;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&lt;/html&gt;</a:t>
            </a:r>
            <a:endParaRPr lang="fr-FR" sz="2400" dirty="0"/>
          </a:p>
        </p:txBody>
      </p:sp>
      <p:sp>
        <p:nvSpPr>
          <p:cNvPr id="7" name="Rectangle 6"/>
          <p:cNvSpPr/>
          <p:nvPr/>
        </p:nvSpPr>
        <p:spPr>
          <a:xfrm>
            <a:off x="8001024" y="5715016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Nombre parfait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400" dirty="0" smtClean="0"/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0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25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42910" y="1911309"/>
            <a:ext cx="800105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</a:t>
            </a:r>
            <a:r>
              <a:rPr lang="fr-FR" sz="1000" dirty="0" smtClean="0"/>
              <a:t>html&gt;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&lt;</a:t>
            </a:r>
            <a:r>
              <a:rPr lang="fr-FR" sz="1000" dirty="0" err="1" smtClean="0"/>
              <a:t>head</a:t>
            </a:r>
            <a:r>
              <a:rPr lang="fr-FR" sz="1000" dirty="0" smtClean="0"/>
              <a:t>&gt;  &lt;</a:t>
            </a:r>
            <a:r>
              <a:rPr lang="fr-FR" sz="1000" dirty="0" err="1" smtClean="0"/>
              <a:t>title</a:t>
            </a:r>
            <a:r>
              <a:rPr lang="fr-FR" sz="1000" dirty="0" smtClean="0"/>
              <a:t>&gt;&lt;/</a:t>
            </a:r>
            <a:r>
              <a:rPr lang="fr-FR" sz="1000" dirty="0" err="1" smtClean="0"/>
              <a:t>title</a:t>
            </a:r>
            <a:r>
              <a:rPr lang="fr-FR" sz="1000" dirty="0" smtClean="0"/>
              <a:t>&gt; &lt;/</a:t>
            </a:r>
            <a:r>
              <a:rPr lang="fr-FR" sz="1000" dirty="0" err="1" smtClean="0"/>
              <a:t>head</a:t>
            </a:r>
            <a:r>
              <a:rPr lang="fr-FR" sz="1000" dirty="0" smtClean="0"/>
              <a:t>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&lt;body&gt;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&lt;?</a:t>
            </a:r>
            <a:r>
              <a:rPr lang="fr-FR" sz="1000" dirty="0" err="1" smtClean="0"/>
              <a:t>php</a:t>
            </a:r>
            <a:endParaRPr lang="fr-FR" sz="10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$n=20000;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for($i=1;$i&lt;=$n;$i++)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{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$s=0;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for($j=1;$j&lt;=</a:t>
            </a:r>
            <a:r>
              <a:rPr lang="fr-FR" sz="1000" dirty="0" err="1" smtClean="0"/>
              <a:t>intval</a:t>
            </a:r>
            <a:r>
              <a:rPr lang="fr-FR" sz="1000" dirty="0" smtClean="0"/>
              <a:t>($i/2);$j++)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{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if($i%$j==0)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$s=$s+$j;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}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0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if($s==$i)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{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	</a:t>
            </a:r>
            <a:r>
              <a:rPr lang="fr-FR" sz="1000" dirty="0" err="1" smtClean="0"/>
              <a:t>echo</a:t>
            </a:r>
            <a:r>
              <a:rPr lang="fr-FR" sz="1000" dirty="0" smtClean="0"/>
              <a:t>("&lt;</a:t>
            </a:r>
            <a:r>
              <a:rPr lang="fr-FR" sz="1000" dirty="0" err="1" smtClean="0"/>
              <a:t>br</a:t>
            </a:r>
            <a:r>
              <a:rPr lang="fr-FR" sz="1000" dirty="0" smtClean="0"/>
              <a:t>&gt;".$i."=");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	for($j=1;$j&lt;=</a:t>
            </a:r>
            <a:r>
              <a:rPr lang="fr-FR" sz="1000" dirty="0" err="1" smtClean="0"/>
              <a:t>intval</a:t>
            </a:r>
            <a:r>
              <a:rPr lang="fr-FR" sz="1000" dirty="0" smtClean="0"/>
              <a:t>($i/2);$j++)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	if($i%$j==0)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	</a:t>
            </a:r>
            <a:r>
              <a:rPr lang="fr-FR" sz="1000" dirty="0" err="1" smtClean="0"/>
              <a:t>echo</a:t>
            </a:r>
            <a:r>
              <a:rPr lang="fr-FR" sz="1000" dirty="0" smtClean="0"/>
              <a:t> $j. "+";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}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0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}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?&gt;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&lt;/p&gt;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&lt;/body&gt;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000" dirty="0" smtClean="0"/>
              <a:t>&lt;/html&gt;</a:t>
            </a:r>
          </a:p>
        </p:txBody>
      </p:sp>
      <p:sp>
        <p:nvSpPr>
          <p:cNvPr id="7" name="Rectangle 6"/>
          <p:cNvSpPr/>
          <p:nvPr/>
        </p:nvSpPr>
        <p:spPr>
          <a:xfrm>
            <a:off x="8001024" y="5715016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PGCD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400" dirty="0" smtClean="0"/>
          </a:p>
          <a:p>
            <a:pPr lvl="2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000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26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42910" y="1911308"/>
            <a:ext cx="80010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&lt;html&gt;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</a:t>
            </a:r>
            <a:r>
              <a:rPr lang="fr-FR" sz="1200" dirty="0" err="1" smtClean="0"/>
              <a:t>head</a:t>
            </a:r>
            <a:r>
              <a:rPr lang="fr-FR" sz="1200" dirty="0" smtClean="0"/>
              <a:t>&gt;  &lt;</a:t>
            </a:r>
            <a:r>
              <a:rPr lang="fr-FR" sz="1200" dirty="0" err="1" smtClean="0"/>
              <a:t>title</a:t>
            </a:r>
            <a:r>
              <a:rPr lang="fr-FR" sz="1200" dirty="0" smtClean="0"/>
              <a:t>&gt;&lt;/</a:t>
            </a:r>
            <a:r>
              <a:rPr lang="fr-FR" sz="1200" dirty="0" err="1" smtClean="0"/>
              <a:t>title</a:t>
            </a:r>
            <a:r>
              <a:rPr lang="fr-FR" sz="1200" dirty="0" smtClean="0"/>
              <a:t>&gt; &lt;/</a:t>
            </a:r>
            <a:r>
              <a:rPr lang="fr-FR" sz="1200" dirty="0" err="1" smtClean="0"/>
              <a:t>head</a:t>
            </a:r>
            <a:r>
              <a:rPr lang="fr-FR" sz="1200" dirty="0" smtClean="0"/>
              <a:t>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&lt;body&gt;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&lt;?</a:t>
            </a:r>
            <a:r>
              <a:rPr lang="fr-FR" sz="1200" dirty="0" err="1" smtClean="0"/>
              <a:t>php</a:t>
            </a:r>
            <a:endParaRPr lang="fr-FR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$a=4054050;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$b=1320;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("PGCD(".$a.",".$b.")");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while</a:t>
            </a:r>
            <a:r>
              <a:rPr lang="fr-FR" sz="1200" dirty="0" smtClean="0"/>
              <a:t>($a!=$b)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{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if($a&lt;$b)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$b=$b-$a;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else</a:t>
            </a:r>
            <a:endParaRPr lang="fr-FR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$a=$a-$b;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</a:t>
            </a:r>
            <a:r>
              <a:rPr lang="fr-FR" sz="1200" dirty="0" err="1" smtClean="0"/>
              <a:t>br</a:t>
            </a:r>
            <a:r>
              <a:rPr lang="fr-FR" sz="1200" dirty="0" smtClean="0"/>
              <a:t>&gt;=PGCD(".$a.",".$b.")");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}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err="1" smtClean="0"/>
              <a:t>echo</a:t>
            </a:r>
            <a:r>
              <a:rPr lang="fr-FR" sz="1200" dirty="0" smtClean="0"/>
              <a:t>("&lt;</a:t>
            </a:r>
            <a:r>
              <a:rPr lang="fr-FR" sz="1200" dirty="0" err="1" smtClean="0"/>
              <a:t>br</a:t>
            </a:r>
            <a:r>
              <a:rPr lang="fr-FR" sz="1200" dirty="0" smtClean="0"/>
              <a:t>&gt;=".$a);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?&gt;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200" dirty="0" smtClean="0"/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&lt;/body&gt;</a:t>
            </a:r>
          </a:p>
          <a:p>
            <a:pPr algn="just"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&lt;/html&gt;</a:t>
            </a:r>
          </a:p>
        </p:txBody>
      </p:sp>
      <p:sp>
        <p:nvSpPr>
          <p:cNvPr id="7" name="Rectangle 6"/>
          <p:cNvSpPr/>
          <p:nvPr/>
        </p:nvSpPr>
        <p:spPr>
          <a:xfrm>
            <a:off x="8001024" y="5715016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fonctions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434417" cy="4267200"/>
          </a:xfrm>
        </p:spPr>
        <p:txBody>
          <a:bodyPr/>
          <a:lstStyle/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Syntaxe similaire au C (et java), sans le typage</a:t>
            </a: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smtClean="0">
                <a:cs typeface="Times New Roman" pitchFamily="18" charset="0"/>
              </a:rPr>
              <a:t>Définition d'une </a:t>
            </a:r>
            <a:r>
              <a:rPr lang="fr-FR" sz="2000" dirty="0" smtClean="0">
                <a:cs typeface="Times New Roman" pitchFamily="18" charset="0"/>
              </a:rPr>
              <a:t>fonction :</a:t>
            </a:r>
          </a:p>
          <a:p>
            <a:pPr>
              <a:lnSpc>
                <a:spcPct val="83000"/>
              </a:lnSpc>
            </a:pPr>
            <a:endParaRPr lang="fr-FR" sz="1600" dirty="0" smtClean="0"/>
          </a:p>
          <a:p>
            <a:pPr>
              <a:lnSpc>
                <a:spcPct val="83000"/>
              </a:lnSpc>
            </a:pPr>
            <a:endParaRPr lang="fr-FR" sz="1600" dirty="0" smtClean="0"/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smtClean="0">
                <a:cs typeface="Times New Roman" pitchFamily="18" charset="0"/>
              </a:rPr>
              <a:t>Appel d'une </a:t>
            </a:r>
            <a:r>
              <a:rPr lang="fr-FR" sz="2000" dirty="0" smtClean="0">
                <a:cs typeface="Times New Roman" pitchFamily="18" charset="0"/>
              </a:rPr>
              <a:t>fonction : $nombre= </a:t>
            </a:r>
            <a:r>
              <a:rPr lang="fr-FR" sz="2000" dirty="0" err="1" smtClean="0">
                <a:cs typeface="Times New Roman" pitchFamily="18" charset="0"/>
              </a:rPr>
              <a:t>fact</a:t>
            </a:r>
            <a:r>
              <a:rPr lang="fr-FR" sz="2000" dirty="0" smtClean="0">
                <a:cs typeface="Times New Roman" pitchFamily="18" charset="0"/>
              </a:rPr>
              <a:t>(4); </a:t>
            </a: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Les variables définies </a:t>
            </a:r>
            <a:r>
              <a:rPr lang="fr-FR" sz="2000" smtClean="0">
                <a:cs typeface="Times New Roman" pitchFamily="18" charset="0"/>
              </a:rPr>
              <a:t>à l'extérieur </a:t>
            </a:r>
            <a:r>
              <a:rPr lang="fr-FR" sz="2000" dirty="0" smtClean="0">
                <a:cs typeface="Times New Roman" pitchFamily="18" charset="0"/>
              </a:rPr>
              <a:t>de la </a:t>
            </a:r>
            <a:r>
              <a:rPr lang="fr-FR" sz="2000" smtClean="0">
                <a:cs typeface="Times New Roman" pitchFamily="18" charset="0"/>
              </a:rPr>
              <a:t>fonction n'y </a:t>
            </a:r>
            <a:r>
              <a:rPr lang="fr-FR" sz="2000" dirty="0" smtClean="0">
                <a:cs typeface="Times New Roman" pitchFamily="18" charset="0"/>
              </a:rPr>
              <a:t>sont pas connues (sauf var. globales).</a:t>
            </a: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Récursivité possible.</a:t>
            </a: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En sortie, les paramètres passés à la fonction sont inchangés (passage par valeur).</a:t>
            </a: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Mais on peut passer les paramètres par référence (&amp;):</a:t>
            </a:r>
          </a:p>
          <a:p>
            <a:pPr>
              <a:lnSpc>
                <a:spcPct val="83000"/>
              </a:lnSpc>
              <a:buNone/>
            </a:pPr>
            <a:r>
              <a:rPr lang="fr-FR" sz="2400" dirty="0" smtClean="0"/>
              <a:t>						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27</a:t>
            </a:fld>
            <a:endParaRPr lang="fr-FR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285852" y="2500306"/>
            <a:ext cx="7858148" cy="54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20000"/>
              </a:lnSpc>
              <a:spcAft>
                <a:spcPts val="1400"/>
              </a:spcAft>
            </a:pPr>
            <a:r>
              <a:rPr lang="fr-FR" sz="2000" b="1" dirty="0" err="1">
                <a:solidFill>
                  <a:srgbClr val="A50021"/>
                </a:solidFill>
                <a:latin typeface="Courier New" pitchFamily="49" charset="0"/>
              </a:rPr>
              <a:t>function</a:t>
            </a:r>
            <a:r>
              <a:rPr lang="fr-FR" sz="2000" b="1" dirty="0">
                <a:solidFill>
                  <a:srgbClr val="A50021"/>
                </a:solidFill>
                <a:latin typeface="Courier New" pitchFamily="49" charset="0"/>
              </a:rPr>
              <a:t> factoriel($n</a:t>
            </a:r>
            <a:r>
              <a:rPr lang="fr-FR" sz="2000" b="1" dirty="0" smtClean="0">
                <a:solidFill>
                  <a:srgbClr val="A50021"/>
                </a:solidFill>
                <a:latin typeface="Courier New" pitchFamily="49" charset="0"/>
              </a:rPr>
              <a:t>){</a:t>
            </a:r>
            <a:r>
              <a:rPr lang="fr-FR" sz="2000" b="1" dirty="0">
                <a:solidFill>
                  <a:srgbClr val="A50021"/>
                </a:solidFill>
                <a:latin typeface="Courier New" pitchFamily="49" charset="0"/>
              </a:rPr>
              <a:t>	. . </a:t>
            </a:r>
            <a:r>
              <a:rPr lang="fr-FR" sz="2000" b="1" dirty="0" smtClean="0">
                <a:solidFill>
                  <a:srgbClr val="A50021"/>
                </a:solidFill>
                <a:latin typeface="Courier New" pitchFamily="49" charset="0"/>
              </a:rPr>
              <a:t>.return </a:t>
            </a:r>
            <a:r>
              <a:rPr lang="fr-FR" sz="2000" b="1" dirty="0">
                <a:solidFill>
                  <a:srgbClr val="A50021"/>
                </a:solidFill>
                <a:latin typeface="Courier New" pitchFamily="49" charset="0"/>
              </a:rPr>
              <a:t>$</a:t>
            </a:r>
            <a:r>
              <a:rPr lang="fr-FR" sz="2000" b="1" dirty="0" err="1">
                <a:solidFill>
                  <a:srgbClr val="A50021"/>
                </a:solidFill>
                <a:latin typeface="Courier New" pitchFamily="49" charset="0"/>
              </a:rPr>
              <a:t>res</a:t>
            </a:r>
            <a:r>
              <a:rPr lang="fr-FR" sz="2000" b="1" dirty="0" smtClean="0">
                <a:solidFill>
                  <a:srgbClr val="A50021"/>
                </a:solidFill>
                <a:latin typeface="Courier New" pitchFamily="49" charset="0"/>
              </a:rPr>
              <a:t>;}</a:t>
            </a:r>
            <a:endParaRPr lang="fr-FR" sz="2000" b="1" dirty="0">
              <a:solidFill>
                <a:srgbClr val="A50021"/>
              </a:solidFill>
              <a:latin typeface="Courier New" pitchFamily="49" charset="0"/>
            </a:endParaRPr>
          </a:p>
          <a:p>
            <a:pPr>
              <a:lnSpc>
                <a:spcPct val="20000"/>
              </a:lnSpc>
              <a:spcBef>
                <a:spcPct val="50000"/>
              </a:spcBef>
            </a:pPr>
            <a:endParaRPr lang="fr-FR" sz="2000" b="1" dirty="0">
              <a:solidFill>
                <a:srgbClr val="A50021"/>
              </a:solidFill>
              <a:latin typeface="Courier New" pitchFamily="49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71538" y="5500702"/>
            <a:ext cx="76327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 dirty="0" err="1" smtClean="0">
                <a:solidFill>
                  <a:srgbClr val="A50021"/>
                </a:solidFill>
                <a:latin typeface="Courier New" pitchFamily="49" charset="0"/>
              </a:rPr>
              <a:t>function</a:t>
            </a:r>
            <a:r>
              <a:rPr lang="fr-FR" sz="2000" b="1" dirty="0" smtClean="0">
                <a:solidFill>
                  <a:srgbClr val="A50021"/>
                </a:solidFill>
                <a:latin typeface="Courier New" pitchFamily="49" charset="0"/>
              </a:rPr>
              <a:t> </a:t>
            </a:r>
            <a:r>
              <a:rPr lang="fr-FR" sz="2000" b="1" dirty="0">
                <a:solidFill>
                  <a:srgbClr val="A50021"/>
                </a:solidFill>
                <a:latin typeface="Courier New" pitchFamily="49" charset="0"/>
              </a:rPr>
              <a:t>puissance(&amp;$nombre,&amp;$indice){ . . .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Applications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434417" cy="4267200"/>
          </a:xfrm>
        </p:spPr>
        <p:txBody>
          <a:bodyPr/>
          <a:lstStyle/>
          <a:p>
            <a:pPr>
              <a:buNone/>
            </a:pPr>
            <a:r>
              <a:rPr lang="fr-FR" sz="2000" dirty="0" smtClean="0"/>
              <a:t>1. Ecrivez la fonction qui calcule et renvoie </a:t>
            </a:r>
            <a:r>
              <a:rPr lang="fr-FR" sz="2000" dirty="0" err="1" smtClean="0"/>
              <a:t>n</a:t>
            </a:r>
            <a:r>
              <a:rPr lang="fr-FR" sz="2000" baseline="30000" dirty="0" err="1" smtClean="0"/>
              <a:t>p</a:t>
            </a:r>
            <a:r>
              <a:rPr lang="fr-FR" sz="2000" dirty="0" smtClean="0"/>
              <a:t>.</a:t>
            </a:r>
          </a:p>
          <a:p>
            <a:pPr>
              <a:buNone/>
            </a:pPr>
            <a:r>
              <a:rPr lang="fr-FR" sz="2000" dirty="0" smtClean="0"/>
              <a:t>2</a:t>
            </a:r>
            <a:r>
              <a:rPr lang="fr-FR" sz="2000" smtClean="0"/>
              <a:t>. Qu'affiche </a:t>
            </a:r>
            <a:r>
              <a:rPr lang="fr-FR" sz="2000" dirty="0" smtClean="0"/>
              <a:t>le programme ci-dessous? Et </a:t>
            </a:r>
            <a:r>
              <a:rPr lang="fr-FR" sz="2000" smtClean="0"/>
              <a:t>si l'on </a:t>
            </a:r>
            <a:r>
              <a:rPr lang="fr-FR" sz="2000" dirty="0" smtClean="0"/>
              <a:t>rajoute un &amp; devant chacun des paramètres?</a:t>
            </a:r>
          </a:p>
          <a:p>
            <a:pPr>
              <a:lnSpc>
                <a:spcPct val="83000"/>
              </a:lnSpc>
            </a:pPr>
            <a:endParaRPr lang="fr-FR" sz="1600" dirty="0" smtClean="0"/>
          </a:p>
          <a:p>
            <a:pPr lvl="1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28</a:t>
            </a:fld>
            <a:endParaRPr lang="fr-FR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28596" y="2786058"/>
            <a:ext cx="9793287" cy="341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function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puissance($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nombre,$indice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){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$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=$nombre;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for ($x=$indice; $x&gt;0; $x--){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   $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= $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* $nombre;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}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$nombre=$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return $nombre;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}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$nombre=2; $indice=5;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echo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$nombre." puissance ".$indice." vaut ".puissance($nombre, $indice)."&lt;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br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&gt;";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echo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$nombre." puissance ".$indice." vaut ".puissance($nombre, $indice)."&lt;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br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&gt;";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err="1" smtClean="0"/>
              <a:t>n</a:t>
            </a:r>
            <a:r>
              <a:rPr lang="fr-FR" sz="4000" baseline="30000" dirty="0" err="1" smtClean="0"/>
              <a:t>p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434417" cy="4267200"/>
          </a:xfrm>
        </p:spPr>
        <p:txBody>
          <a:bodyPr/>
          <a:lstStyle/>
          <a:p>
            <a:pPr>
              <a:buNone/>
            </a:pPr>
            <a:endParaRPr lang="fr-FR" sz="1600" dirty="0" smtClean="0"/>
          </a:p>
          <a:p>
            <a:pPr lvl="1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29</a:t>
            </a:fld>
            <a:endParaRPr lang="fr-FR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4282" y="1785926"/>
            <a:ext cx="9793287" cy="4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&lt;html&gt;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&lt;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head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&gt;  &lt;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title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&gt;&lt;/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title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&gt; &lt;/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head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&gt;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&lt;body&gt;</a:t>
            </a:r>
          </a:p>
          <a:p>
            <a:endParaRPr lang="fr-FR" sz="1400" b="1" dirty="0" smtClean="0">
              <a:solidFill>
                <a:srgbClr val="A50021"/>
              </a:solidFill>
              <a:latin typeface="Courier New" pitchFamily="49" charset="0"/>
            </a:endParaRP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&lt;?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php</a:t>
            </a:r>
            <a:endParaRPr lang="fr-FR" sz="1400" b="1" dirty="0" smtClean="0">
              <a:solidFill>
                <a:srgbClr val="A50021"/>
              </a:solidFill>
              <a:latin typeface="Courier New" pitchFamily="49" charset="0"/>
            </a:endParaRPr>
          </a:p>
          <a:p>
            <a:endParaRPr lang="fr-FR" sz="1400" b="1" dirty="0" smtClean="0">
              <a:solidFill>
                <a:srgbClr val="A50021"/>
              </a:solidFill>
              <a:latin typeface="Courier New" pitchFamily="49" charset="0"/>
            </a:endParaRPr>
          </a:p>
          <a:p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function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puissance($n,&amp;$p){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   $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=$n;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   for ($x=$p; $x&gt;0; $x--){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      $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= $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* $n;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   }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   $n=$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;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   return $n;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 }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 $nombre=2; $indice=5;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 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echo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$nombre." puissance ".$indice." vaut ".puissance($nombre, $indice)."&lt;</a:t>
            </a:r>
            <a:r>
              <a:rPr lang="fr-FR" sz="1400" b="1" dirty="0" err="1" smtClean="0">
                <a:solidFill>
                  <a:srgbClr val="A50021"/>
                </a:solidFill>
                <a:latin typeface="Courier New" pitchFamily="49" charset="0"/>
              </a:rPr>
              <a:t>br</a:t>
            </a:r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&gt;";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     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?&gt;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&lt;/p&gt;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&lt;/body&gt;</a:t>
            </a:r>
          </a:p>
          <a:p>
            <a:r>
              <a:rPr lang="fr-FR" sz="1400" b="1" dirty="0" smtClean="0">
                <a:solidFill>
                  <a:srgbClr val="A50021"/>
                </a:solidFill>
                <a:latin typeface="Courier New" pitchFamily="49" charset="0"/>
              </a:rPr>
              <a:t>&lt;/html&gt;</a:t>
            </a:r>
          </a:p>
          <a:p>
            <a:endParaRPr lang="fr-FR" sz="1100" b="1" dirty="0">
              <a:solidFill>
                <a:srgbClr val="A50021"/>
              </a:solidFill>
              <a:latin typeface="Courier New" pitchFamily="49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15272" y="5572140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Code HTML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&lt;html&gt;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</a:t>
            </a:r>
            <a:r>
              <a:rPr lang="fr-FR" sz="1300" dirty="0" err="1" smtClean="0">
                <a:solidFill>
                  <a:srgbClr val="000000"/>
                </a:solidFill>
              </a:rPr>
              <a:t>head</a:t>
            </a:r>
            <a:r>
              <a:rPr lang="fr-FR" sz="1300" dirty="0" smtClean="0">
                <a:solidFill>
                  <a:srgbClr val="000000"/>
                </a:solidFill>
              </a:rPr>
              <a:t>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</a:t>
            </a:r>
            <a:r>
              <a:rPr lang="fr-FR" sz="1300" dirty="0" err="1" smtClean="0">
                <a:solidFill>
                  <a:srgbClr val="000000"/>
                </a:solidFill>
              </a:rPr>
              <a:t>title</a:t>
            </a:r>
            <a:r>
              <a:rPr lang="fr-FR" sz="1300" dirty="0" smtClean="0">
                <a:solidFill>
                  <a:srgbClr val="000000"/>
                </a:solidFill>
              </a:rPr>
              <a:t>&gt;</a:t>
            </a:r>
            <a:r>
              <a:rPr lang="fr-FR" sz="1300" dirty="0" err="1" smtClean="0">
                <a:solidFill>
                  <a:srgbClr val="000000"/>
                </a:solidFill>
              </a:rPr>
              <a:t>Ldlc</a:t>
            </a:r>
            <a:r>
              <a:rPr lang="fr-FR" sz="1300" dirty="0" smtClean="0">
                <a:solidFill>
                  <a:srgbClr val="000000"/>
                </a:solidFill>
              </a:rPr>
              <a:t> Offres&lt;/</a:t>
            </a:r>
            <a:r>
              <a:rPr lang="fr-FR" sz="1300" dirty="0" err="1" smtClean="0">
                <a:solidFill>
                  <a:srgbClr val="000000"/>
                </a:solidFill>
              </a:rPr>
              <a:t>title</a:t>
            </a:r>
            <a:r>
              <a:rPr lang="fr-FR" sz="1300" dirty="0" smtClean="0">
                <a:solidFill>
                  <a:srgbClr val="000000"/>
                </a:solidFill>
              </a:rPr>
              <a:t>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&lt;/</a:t>
            </a:r>
            <a:r>
              <a:rPr lang="fr-FR" sz="1300" dirty="0" err="1" smtClean="0">
                <a:solidFill>
                  <a:srgbClr val="000000"/>
                </a:solidFill>
              </a:rPr>
              <a:t>head</a:t>
            </a:r>
            <a:r>
              <a:rPr lang="fr-FR" sz="1300" dirty="0" smtClean="0">
                <a:solidFill>
                  <a:srgbClr val="000000"/>
                </a:solidFill>
              </a:rPr>
              <a:t>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&lt;body&gt;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&lt;font </a:t>
            </a:r>
            <a:r>
              <a:rPr lang="fr-FR" sz="1300" dirty="0" err="1" smtClean="0">
                <a:solidFill>
                  <a:srgbClr val="000000"/>
                </a:solidFill>
              </a:rPr>
              <a:t>color</a:t>
            </a:r>
            <a:r>
              <a:rPr lang="fr-FR" sz="1300" dirty="0" smtClean="0">
                <a:solidFill>
                  <a:srgbClr val="000000"/>
                </a:solidFill>
              </a:rPr>
              <a:t>=green size=15&gt; Ordinateurs portables&lt;/font&gt;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</a:t>
            </a:r>
            <a:r>
              <a:rPr lang="fr-FR" sz="1300" dirty="0" err="1" smtClean="0">
                <a:solidFill>
                  <a:srgbClr val="000000"/>
                </a:solidFill>
              </a:rPr>
              <a:t>img</a:t>
            </a:r>
            <a:r>
              <a:rPr lang="fr-FR" sz="1300" dirty="0" smtClean="0">
                <a:solidFill>
                  <a:srgbClr val="000000"/>
                </a:solidFill>
              </a:rPr>
              <a:t> </a:t>
            </a:r>
            <a:r>
              <a:rPr lang="fr-FR" sz="1300" dirty="0" err="1" smtClean="0">
                <a:solidFill>
                  <a:srgbClr val="000000"/>
                </a:solidFill>
              </a:rPr>
              <a:t>src</a:t>
            </a:r>
            <a:r>
              <a:rPr lang="fr-FR" sz="1300" dirty="0" smtClean="0">
                <a:solidFill>
                  <a:srgbClr val="000000"/>
                </a:solidFill>
              </a:rPr>
              <a:t>="1.jpg"  </a:t>
            </a:r>
            <a:r>
              <a:rPr lang="fr-FR" sz="1300" dirty="0" err="1" smtClean="0">
                <a:solidFill>
                  <a:srgbClr val="000000"/>
                </a:solidFill>
              </a:rPr>
              <a:t>align</a:t>
            </a:r>
            <a:r>
              <a:rPr lang="fr-FR" sz="1300" dirty="0" smtClean="0">
                <a:solidFill>
                  <a:srgbClr val="000000"/>
                </a:solidFill>
              </a:rPr>
              <a:t>="top"&gt;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&lt;table border=1&gt;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&lt;tr&gt; </a:t>
            </a:r>
            <a:r>
              <a:rPr lang="fr-FR" sz="1000" dirty="0" smtClean="0">
                <a:solidFill>
                  <a:srgbClr val="000000"/>
                </a:solidFill>
              </a:rPr>
              <a:t>&lt;td&gt; &lt;b&gt; Nouveaux produits&lt;/b&gt;&lt;/td&gt; &lt;td&gt; &lt;b&gt;Produits les plus consultés&lt;/b&gt;&lt;/td&gt;</a:t>
            </a:r>
            <a:r>
              <a:rPr lang="fr-FR" sz="1300" dirty="0" smtClean="0">
                <a:solidFill>
                  <a:srgbClr val="000000"/>
                </a:solidFill>
              </a:rPr>
              <a:t>&lt;/tr&gt;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&lt;tr&gt; </a:t>
            </a:r>
            <a:r>
              <a:rPr lang="fr-FR" sz="1000" dirty="0" smtClean="0">
                <a:solidFill>
                  <a:srgbClr val="000000"/>
                </a:solidFill>
              </a:rPr>
              <a:t>&lt;td&gt; MSI CX600-270 + MSI DIGIVOX mini II V3.0  &lt;/td&gt; &lt;td&gt; Toshiba Satellite L555-10R &lt;/td&gt;</a:t>
            </a:r>
            <a:r>
              <a:rPr lang="fr-FR" sz="1300" dirty="0" smtClean="0">
                <a:solidFill>
                  <a:srgbClr val="000000"/>
                </a:solidFill>
              </a:rPr>
              <a:t>&lt;/tr&gt;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&lt;tr&gt; </a:t>
            </a:r>
            <a:r>
              <a:rPr lang="fr-FR" sz="1000" dirty="0" smtClean="0">
                <a:solidFill>
                  <a:srgbClr val="000000"/>
                </a:solidFill>
              </a:rPr>
              <a:t>&lt;td&gt; MSI CX700-058 &lt;/td&gt; &lt;td&gt; Toshiba Satellite L450-12G &lt;/td&gt;</a:t>
            </a:r>
            <a:r>
              <a:rPr lang="fr-FR" sz="1300" dirty="0" smtClean="0">
                <a:solidFill>
                  <a:srgbClr val="000000"/>
                </a:solidFill>
              </a:rPr>
              <a:t>&lt;/tr&gt;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&lt;tr&gt; </a:t>
            </a:r>
            <a:r>
              <a:rPr lang="fr-FR" sz="1000" dirty="0" smtClean="0">
                <a:solidFill>
                  <a:srgbClr val="000000"/>
                </a:solidFill>
              </a:rPr>
              <a:t>&lt;td&gt;  </a:t>
            </a:r>
            <a:r>
              <a:rPr lang="fr-FR" sz="1000" dirty="0" err="1" smtClean="0">
                <a:solidFill>
                  <a:srgbClr val="000000"/>
                </a:solidFill>
              </a:rPr>
              <a:t>ASUSTeK</a:t>
            </a:r>
            <a:r>
              <a:rPr lang="fr-FR" sz="1000" dirty="0" smtClean="0">
                <a:solidFill>
                  <a:srgbClr val="000000"/>
                </a:solidFill>
              </a:rPr>
              <a:t> G51J-IX108V&lt;/td&gt; &lt;td&gt; Toshiba </a:t>
            </a:r>
            <a:r>
              <a:rPr lang="fr-FR" sz="1000" dirty="0" err="1" smtClean="0">
                <a:solidFill>
                  <a:srgbClr val="000000"/>
                </a:solidFill>
              </a:rPr>
              <a:t>Qosmio</a:t>
            </a:r>
            <a:r>
              <a:rPr lang="fr-FR" sz="1000" dirty="0" smtClean="0">
                <a:solidFill>
                  <a:srgbClr val="000000"/>
                </a:solidFill>
              </a:rPr>
              <a:t> X500-10Q &lt;/td&gt;</a:t>
            </a:r>
            <a:r>
              <a:rPr lang="fr-FR" sz="1300" dirty="0" smtClean="0">
                <a:solidFill>
                  <a:srgbClr val="000000"/>
                </a:solidFill>
              </a:rPr>
              <a:t>&lt;/tr&gt;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&lt;tr&gt; </a:t>
            </a:r>
            <a:r>
              <a:rPr lang="fr-FR" sz="1000" dirty="0" smtClean="0">
                <a:solidFill>
                  <a:srgbClr val="000000"/>
                </a:solidFill>
              </a:rPr>
              <a:t>&lt;td&gt;  Logitech </a:t>
            </a:r>
            <a:r>
              <a:rPr lang="fr-FR" sz="1000" dirty="0" err="1" smtClean="0">
                <a:solidFill>
                  <a:srgbClr val="000000"/>
                </a:solidFill>
              </a:rPr>
              <a:t>Cooling</a:t>
            </a:r>
            <a:r>
              <a:rPr lang="fr-FR" sz="1000" dirty="0" smtClean="0">
                <a:solidFill>
                  <a:srgbClr val="000000"/>
                </a:solidFill>
              </a:rPr>
              <a:t> Pad N100&lt;/td&gt; &lt;td&gt;  Toshiba Satellite L550-13V&lt;/td&gt;</a:t>
            </a:r>
            <a:r>
              <a:rPr lang="fr-FR" sz="1300" dirty="0" smtClean="0">
                <a:solidFill>
                  <a:srgbClr val="000000"/>
                </a:solidFill>
              </a:rPr>
              <a:t>&lt;/tr&gt;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&lt;/table&gt;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 smtClean="0">
              <a:solidFill>
                <a:srgbClr val="000000"/>
              </a:solidFill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&lt;/body&gt;</a:t>
            </a: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fr-FR" sz="1300" dirty="0" smtClean="0">
                <a:solidFill>
                  <a:srgbClr val="000000"/>
                </a:solidFill>
              </a:rPr>
              <a:t>&lt;/html&gt;</a:t>
            </a: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857224" y="5643578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Affichage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434417" cy="4267200"/>
          </a:xfrm>
        </p:spPr>
        <p:txBody>
          <a:bodyPr/>
          <a:lstStyle/>
          <a:p>
            <a:pPr>
              <a:buNone/>
            </a:pPr>
            <a:endParaRPr lang="fr-FR" sz="1600" dirty="0" smtClean="0"/>
          </a:p>
          <a:p>
            <a:pPr lvl="1" algn="just"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30</a:t>
            </a:fld>
            <a:endParaRPr lang="fr-FR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4282" y="1785926"/>
            <a:ext cx="9793287" cy="341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function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puissance($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nombre,$indice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){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$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=$nombre;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for ($x=$indice; $x&gt;0; $x--){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   $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= $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* $nombre;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}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$nombre=$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resultat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  return $nombre;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}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$nombre=2; $indice=5;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echo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$nombre." puissance ".$indice." vaut ".puissance($nombre, $indice)."&lt;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br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&gt;";</a:t>
            </a:r>
          </a:p>
          <a:p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    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echo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 $nombre." puissance ".$indice." vaut ".puissance($nombre, $indice)."&lt;</a:t>
            </a:r>
            <a:r>
              <a:rPr lang="fr-FR" b="1" dirty="0" err="1">
                <a:solidFill>
                  <a:srgbClr val="A50021"/>
                </a:solidFill>
                <a:latin typeface="Courier New" pitchFamily="49" charset="0"/>
              </a:rPr>
              <a:t>br</a:t>
            </a:r>
            <a:r>
              <a:rPr lang="fr-FR" b="1" dirty="0">
                <a:solidFill>
                  <a:srgbClr val="A50021"/>
                </a:solidFill>
                <a:latin typeface="Courier New" pitchFamily="49" charset="0"/>
              </a:rPr>
              <a:t>&gt;";</a:t>
            </a:r>
          </a:p>
        </p:txBody>
      </p:sp>
      <p:sp>
        <p:nvSpPr>
          <p:cNvPr id="7" name="Rectangle 6"/>
          <p:cNvSpPr/>
          <p:nvPr/>
        </p:nvSpPr>
        <p:spPr>
          <a:xfrm>
            <a:off x="7715272" y="5572140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Les tableaux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434417" cy="4267200"/>
          </a:xfrm>
        </p:spPr>
        <p:txBody>
          <a:bodyPr/>
          <a:lstStyle/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Un tableau est une collection ordonnée de couples clé/valeur. La clé peut être de type entier ou de type chaîne de caractères (tableaux </a:t>
            </a:r>
            <a:r>
              <a:rPr lang="fr-FR" sz="2000" b="1" dirty="0" smtClean="0">
                <a:cs typeface="Times New Roman" pitchFamily="18" charset="0"/>
              </a:rPr>
              <a:t>associatifs</a:t>
            </a:r>
            <a:r>
              <a:rPr lang="fr-FR" sz="2000" dirty="0" smtClean="0">
                <a:cs typeface="Times New Roman" pitchFamily="18" charset="0"/>
              </a:rPr>
              <a:t>)‏</a:t>
            </a: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000" dirty="0" smtClean="0">
              <a:cs typeface="Times New Roman" pitchFamily="18" charset="0"/>
            </a:endParaRP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Déclarations : </a:t>
            </a:r>
            <a:r>
              <a:rPr lang="fr-FR" sz="2000" dirty="0" smtClean="0"/>
              <a:t>$t=</a:t>
            </a:r>
            <a:r>
              <a:rPr lang="fr-FR" sz="2000" dirty="0" err="1" smtClean="0"/>
              <a:t>array</a:t>
            </a:r>
            <a:r>
              <a:rPr lang="fr-FR" sz="2000" dirty="0" smtClean="0"/>
              <a:t>();</a:t>
            </a: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/>
              <a:t>Affectations : 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400" dirty="0" smtClean="0">
                <a:cs typeface="Times New Roman" pitchFamily="18" charset="0"/>
              </a:rPr>
              <a:t>$t[0]=45;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400" dirty="0" smtClean="0">
                <a:cs typeface="Times New Roman" pitchFamily="18" charset="0"/>
              </a:rPr>
              <a:t>$t[1]=4;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400" smtClean="0">
                <a:cs typeface="Times New Roman" pitchFamily="18" charset="0"/>
              </a:rPr>
              <a:t>$</a:t>
            </a:r>
            <a:r>
              <a:rPr lang="fr-FR" sz="1400" smtClean="0">
                <a:cs typeface="Times New Roman" pitchFamily="18" charset="0"/>
              </a:rPr>
              <a:t>t[2]=</a:t>
            </a:r>
            <a:r>
              <a:rPr lang="fr-FR" sz="1400" dirty="0" smtClean="0">
                <a:cs typeface="Times New Roman" pitchFamily="18" charset="0"/>
              </a:rPr>
              <a:t>1245;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1400" dirty="0" smtClean="0">
              <a:cs typeface="Times New Roman" pitchFamily="18" charset="0"/>
            </a:endParaRP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Déclarations+</a:t>
            </a:r>
            <a:r>
              <a:rPr lang="fr-FR" sz="2000" dirty="0" smtClean="0"/>
              <a:t> Affectations : $t=</a:t>
            </a:r>
            <a:r>
              <a:rPr lang="fr-FR" sz="2000" dirty="0" smtClean="0">
                <a:cs typeface="Times New Roman" pitchFamily="18" charset="0"/>
              </a:rPr>
              <a:t> </a:t>
            </a:r>
            <a:r>
              <a:rPr lang="fr-FR" sz="2000" dirty="0" err="1" smtClean="0">
                <a:cs typeface="Times New Roman" pitchFamily="18" charset="0"/>
              </a:rPr>
              <a:t>array</a:t>
            </a:r>
            <a:r>
              <a:rPr lang="fr-FR" sz="2000" dirty="0" smtClean="0">
                <a:cs typeface="Times New Roman" pitchFamily="18" charset="0"/>
              </a:rPr>
              <a:t>(45,4,1245) </a:t>
            </a:r>
            <a:r>
              <a:rPr lang="fr-FR" sz="2400" dirty="0" smtClean="0"/>
              <a:t>					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31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tableaux associatifs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434417" cy="4267200"/>
          </a:xfrm>
        </p:spPr>
        <p:txBody>
          <a:bodyPr/>
          <a:lstStyle/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Déclarations : </a:t>
            </a:r>
            <a:r>
              <a:rPr lang="fr-FR" sz="2000" dirty="0" smtClean="0"/>
              <a:t>$t=</a:t>
            </a:r>
            <a:r>
              <a:rPr lang="fr-FR" sz="2000" dirty="0" err="1" smtClean="0"/>
              <a:t>array</a:t>
            </a:r>
            <a:r>
              <a:rPr lang="fr-FR" sz="2000" dirty="0" smtClean="0"/>
              <a:t>();</a:t>
            </a: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/>
              <a:t>Affectations : 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400" dirty="0" smtClean="0"/>
              <a:t>$t[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premier </a:t>
            </a:r>
            <a:r>
              <a:rPr lang="fr-FR" sz="1400" dirty="0" smtClean="0">
                <a:cs typeface="Times New Roman" pitchFamily="18" charset="0"/>
              </a:rPr>
              <a:t>"]=</a:t>
            </a:r>
            <a:r>
              <a:rPr lang="fr-FR" sz="1400" dirty="0" smtClean="0"/>
              <a:t> 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N° 1</a:t>
            </a:r>
            <a:r>
              <a:rPr lang="fr-FR" sz="1400" dirty="0" smtClean="0">
                <a:cs typeface="Times New Roman" pitchFamily="18" charset="0"/>
              </a:rPr>
              <a:t> " 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400" dirty="0" smtClean="0"/>
              <a:t>$t[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err="1" smtClean="0"/>
              <a:t>deuxieme</a:t>
            </a:r>
            <a:r>
              <a:rPr lang="fr-FR" sz="1400" dirty="0" smtClean="0">
                <a:cs typeface="Times New Roman" pitchFamily="18" charset="0"/>
              </a:rPr>
              <a:t>"]=</a:t>
            </a:r>
            <a:r>
              <a:rPr lang="fr-FR" sz="1400" dirty="0" smtClean="0"/>
              <a:t> 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N° 2</a:t>
            </a:r>
            <a:r>
              <a:rPr lang="fr-FR" sz="1400" dirty="0" smtClean="0">
                <a:cs typeface="Times New Roman" pitchFamily="18" charset="0"/>
              </a:rPr>
              <a:t>"</a:t>
            </a:r>
            <a:endParaRPr lang="fr-FR" sz="1400" dirty="0" smtClean="0"/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400" dirty="0" smtClean="0"/>
              <a:t>$t[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err="1" smtClean="0"/>
              <a:t>troisieme</a:t>
            </a:r>
            <a:r>
              <a:rPr lang="fr-FR" sz="1400" dirty="0" smtClean="0"/>
              <a:t> </a:t>
            </a:r>
            <a:r>
              <a:rPr lang="fr-FR" sz="1400" dirty="0" smtClean="0">
                <a:cs typeface="Times New Roman" pitchFamily="18" charset="0"/>
              </a:rPr>
              <a:t>"]=</a:t>
            </a:r>
            <a:r>
              <a:rPr lang="fr-FR" sz="1400" dirty="0" smtClean="0"/>
              <a:t> 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N° 3</a:t>
            </a:r>
            <a:r>
              <a:rPr lang="fr-FR" sz="1400" dirty="0" smtClean="0">
                <a:cs typeface="Times New Roman" pitchFamily="18" charset="0"/>
              </a:rPr>
              <a:t>« </a:t>
            </a:r>
            <a:endParaRPr lang="fr-FR" sz="1400" dirty="0" smtClean="0"/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000" dirty="0" smtClean="0"/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Déclarations+</a:t>
            </a:r>
            <a:r>
              <a:rPr lang="fr-FR" sz="2000" dirty="0" smtClean="0"/>
              <a:t> Affectations : </a:t>
            </a:r>
          </a:p>
          <a:p>
            <a:pPr lvl="1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200" dirty="0" smtClean="0"/>
              <a:t>	</a:t>
            </a:r>
            <a:r>
              <a:rPr lang="fr-FR" sz="1400" dirty="0" smtClean="0"/>
              <a:t>$t = </a:t>
            </a:r>
            <a:r>
              <a:rPr lang="fr-FR" sz="1400" dirty="0" err="1" smtClean="0"/>
              <a:t>array</a:t>
            </a:r>
            <a:r>
              <a:rPr lang="fr-FR" sz="1400" dirty="0" smtClean="0"/>
              <a:t>(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premier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 =&gt; 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N° 1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, 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err="1" smtClean="0"/>
              <a:t>deuxieme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 =&gt; 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N° 2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, 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err="1" smtClean="0"/>
              <a:t>troisieme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 =&gt; 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N° 3</a:t>
            </a:r>
            <a:r>
              <a:rPr lang="fr-FR" sz="1400" dirty="0" smtClean="0">
                <a:cs typeface="Times New Roman" pitchFamily="18" charset="0"/>
              </a:rPr>
              <a:t>"</a:t>
            </a:r>
            <a:r>
              <a:rPr lang="fr-FR" sz="1400" dirty="0" smtClean="0"/>
              <a:t>); </a:t>
            </a:r>
            <a:r>
              <a:rPr lang="fr-FR" sz="2400" dirty="0" smtClean="0"/>
              <a:t>					</a:t>
            </a:r>
          </a:p>
          <a:p>
            <a:pPr lvl="1" algn="just" eaLnBrk="1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000" dirty="0" smtClean="0">
                <a:cs typeface="Times New Roman" pitchFamily="18" charset="0"/>
              </a:rPr>
              <a:t>Exemple : </a:t>
            </a:r>
          </a:p>
          <a:p>
            <a:pPr lvl="2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700" dirty="0" smtClean="0">
                <a:cs typeface="Times New Roman" pitchFamily="18" charset="0"/>
              </a:rPr>
              <a:t>$t ["nom"]=" ESSAI";</a:t>
            </a:r>
          </a:p>
          <a:p>
            <a:pPr lvl="2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1700" dirty="0" err="1" smtClean="0">
                <a:cs typeface="Times New Roman" pitchFamily="18" charset="0"/>
              </a:rPr>
              <a:t>echo</a:t>
            </a:r>
            <a:r>
              <a:rPr lang="fr-FR" sz="1700" dirty="0" smtClean="0">
                <a:cs typeface="Times New Roman" pitchFamily="18" charset="0"/>
              </a:rPr>
              <a:t> $tab["nom"];</a:t>
            </a: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32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Parcours de tableau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434417" cy="4267200"/>
          </a:xfrm>
        </p:spPr>
        <p:txBody>
          <a:bodyPr/>
          <a:lstStyle/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2000" dirty="0" smtClean="0">
                <a:cs typeface="Times New Roman" pitchFamily="18" charset="0"/>
              </a:rPr>
              <a:t>Pour un tableau numérique, méthode classique: </a:t>
            </a:r>
          </a:p>
          <a:p>
            <a:pPr>
              <a:buNone/>
              <a:defRPr/>
            </a:pPr>
            <a:endParaRPr lang="fr-FR" dirty="0" smtClean="0"/>
          </a:p>
          <a:p>
            <a:pPr eaLnBrk="1">
              <a:defRPr/>
            </a:pPr>
            <a:endParaRPr lang="fr-FR" dirty="0" smtClean="0"/>
          </a:p>
          <a:p>
            <a:pPr eaLnBrk="1">
              <a:defRPr/>
            </a:pPr>
            <a:endParaRPr lang="fr-FR" dirty="0" smtClean="0"/>
          </a:p>
          <a:p>
            <a:pPr lvl="1" algn="just" eaLnBrk="1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2000" dirty="0" smtClean="0">
                <a:cs typeface="Times New Roman" pitchFamily="18" charset="0"/>
              </a:rPr>
              <a:t>Pour un tableau associatif : </a:t>
            </a:r>
            <a:r>
              <a:rPr lang="fr-FR" sz="3600" b="1" dirty="0" err="1" smtClean="0">
                <a:cs typeface="Times New Roman" pitchFamily="18" charset="0"/>
              </a:rPr>
              <a:t>foreach</a:t>
            </a:r>
            <a:endParaRPr lang="fr-FR" sz="2000" b="1" dirty="0" smtClean="0">
              <a:cs typeface="Times New Roman" pitchFamily="18" charset="0"/>
            </a:endParaRPr>
          </a:p>
          <a:p>
            <a:pPr lvl="1" algn="just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sz="28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33</a:t>
            </a:fld>
            <a:endParaRPr lang="fr-FR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000232" y="2143116"/>
            <a:ext cx="5400675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 dirty="0">
                <a:solidFill>
                  <a:srgbClr val="A50021"/>
                </a:solidFill>
                <a:latin typeface="Courier New" pitchFamily="49" charset="0"/>
              </a:rPr>
              <a:t>for ($i=0; $i&lt;count($tab); $i</a:t>
            </a:r>
            <a:r>
              <a:rPr lang="fr-FR" sz="2000" b="1" dirty="0" smtClean="0">
                <a:solidFill>
                  <a:srgbClr val="A50021"/>
                </a:solidFill>
                <a:latin typeface="Courier New" pitchFamily="49" charset="0"/>
              </a:rPr>
              <a:t>++)</a:t>
            </a:r>
          </a:p>
          <a:p>
            <a:pPr>
              <a:spcBef>
                <a:spcPct val="50000"/>
              </a:spcBef>
            </a:pPr>
            <a:r>
              <a:rPr lang="fr-FR" sz="2000" b="1" dirty="0" smtClean="0">
                <a:solidFill>
                  <a:srgbClr val="A50021"/>
                </a:solidFill>
                <a:latin typeface="Courier New" pitchFamily="49" charset="0"/>
              </a:rPr>
              <a:t>{</a:t>
            </a:r>
            <a:endParaRPr lang="fr-FR" sz="2000" b="1" dirty="0">
              <a:solidFill>
                <a:srgbClr val="A50021"/>
              </a:solidFill>
              <a:latin typeface="Courier New" pitchFamily="49" charset="0"/>
            </a:endParaRPr>
          </a:p>
          <a:p>
            <a:pPr>
              <a:lnSpc>
                <a:spcPct val="10000"/>
              </a:lnSpc>
              <a:spcBef>
                <a:spcPct val="50000"/>
              </a:spcBef>
            </a:pPr>
            <a:r>
              <a:rPr lang="fr-FR" sz="2000" b="1" dirty="0">
                <a:solidFill>
                  <a:srgbClr val="A50021"/>
                </a:solidFill>
                <a:latin typeface="Courier New" pitchFamily="49" charset="0"/>
              </a:rPr>
              <a:t>    </a:t>
            </a:r>
            <a:r>
              <a:rPr lang="fr-FR" sz="2000" b="1" dirty="0" err="1">
                <a:solidFill>
                  <a:srgbClr val="A50021"/>
                </a:solidFill>
                <a:latin typeface="Courier New" pitchFamily="49" charset="0"/>
              </a:rPr>
              <a:t>echo</a:t>
            </a:r>
            <a:r>
              <a:rPr lang="fr-FR" sz="2000" b="1" dirty="0">
                <a:solidFill>
                  <a:srgbClr val="A50021"/>
                </a:solidFill>
                <a:latin typeface="Courier New" pitchFamily="49" charset="0"/>
              </a:rPr>
              <a:t> "$tab[$i]\n";</a:t>
            </a:r>
          </a:p>
          <a:p>
            <a:pPr>
              <a:lnSpc>
                <a:spcPct val="10000"/>
              </a:lnSpc>
              <a:spcBef>
                <a:spcPct val="50000"/>
              </a:spcBef>
            </a:pPr>
            <a:r>
              <a:rPr lang="fr-FR" sz="2000" b="1" dirty="0">
                <a:solidFill>
                  <a:srgbClr val="A5002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928662" y="4339904"/>
            <a:ext cx="764386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b="1" dirty="0" smtClean="0">
                <a:solidFill>
                  <a:srgbClr val="A50021"/>
                </a:solidFill>
              </a:rPr>
              <a:t>$t = </a:t>
            </a:r>
            <a:r>
              <a:rPr lang="fr-FR" sz="1400" b="1" dirty="0" err="1" smtClean="0">
                <a:solidFill>
                  <a:srgbClr val="A50021"/>
                </a:solidFill>
              </a:rPr>
              <a:t>array</a:t>
            </a:r>
            <a:r>
              <a:rPr lang="fr-FR" sz="1400" b="1" dirty="0" smtClean="0">
                <a:solidFill>
                  <a:srgbClr val="A50021"/>
                </a:solidFill>
              </a:rPr>
              <a:t>( "premier" =&gt; "N° 1", "</a:t>
            </a:r>
            <a:r>
              <a:rPr lang="fr-FR" sz="1400" b="1" dirty="0" err="1" smtClean="0">
                <a:solidFill>
                  <a:srgbClr val="A50021"/>
                </a:solidFill>
              </a:rPr>
              <a:t>deuxieme</a:t>
            </a:r>
            <a:r>
              <a:rPr lang="fr-FR" sz="1400" b="1" dirty="0" smtClean="0">
                <a:solidFill>
                  <a:srgbClr val="A50021"/>
                </a:solidFill>
              </a:rPr>
              <a:t>" =&gt; "N° 2", "</a:t>
            </a:r>
            <a:r>
              <a:rPr lang="fr-FR" sz="1400" b="1" dirty="0" err="1" smtClean="0">
                <a:solidFill>
                  <a:srgbClr val="A50021"/>
                </a:solidFill>
              </a:rPr>
              <a:t>troisieme</a:t>
            </a:r>
            <a:r>
              <a:rPr lang="fr-FR" sz="1400" b="1" dirty="0" smtClean="0">
                <a:solidFill>
                  <a:srgbClr val="A50021"/>
                </a:solidFill>
              </a:rPr>
              <a:t>" =&gt; "N° 3");</a:t>
            </a:r>
          </a:p>
          <a:p>
            <a:endParaRPr lang="fr-FR" sz="1400" b="1" dirty="0" smtClean="0">
              <a:solidFill>
                <a:srgbClr val="A50021"/>
              </a:solidFill>
            </a:endParaRPr>
          </a:p>
          <a:p>
            <a:r>
              <a:rPr lang="fr-FR" sz="1400" b="1" dirty="0" err="1" smtClean="0">
                <a:solidFill>
                  <a:srgbClr val="A50021"/>
                </a:solidFill>
              </a:rPr>
              <a:t>foreach</a:t>
            </a:r>
            <a:r>
              <a:rPr lang="fr-FR" sz="1400" b="1" dirty="0" smtClean="0">
                <a:solidFill>
                  <a:srgbClr val="A50021"/>
                </a:solidFill>
              </a:rPr>
              <a:t>( $t as $val ) // on parcourt $</a:t>
            </a:r>
            <a:r>
              <a:rPr lang="fr-FR" sz="1400" b="1" dirty="0" err="1" smtClean="0">
                <a:solidFill>
                  <a:srgbClr val="A50021"/>
                </a:solidFill>
              </a:rPr>
              <a:t>array</a:t>
            </a:r>
            <a:r>
              <a:rPr lang="fr-FR" sz="1400" b="1" dirty="0" smtClean="0">
                <a:solidFill>
                  <a:srgbClr val="A50021"/>
                </a:solidFill>
              </a:rPr>
              <a:t>, la valeur de </a:t>
            </a:r>
            <a:r>
              <a:rPr lang="fr-FR" sz="1400" b="1" dirty="0" err="1" smtClean="0">
                <a:solidFill>
                  <a:srgbClr val="A50021"/>
                </a:solidFill>
              </a:rPr>
              <a:t>l"item</a:t>
            </a:r>
            <a:r>
              <a:rPr lang="fr-FR" sz="1400" b="1" dirty="0" smtClean="0">
                <a:solidFill>
                  <a:srgbClr val="A50021"/>
                </a:solidFill>
              </a:rPr>
              <a:t> courant est copiée dans $value</a:t>
            </a:r>
          </a:p>
          <a:p>
            <a:r>
              <a:rPr lang="fr-FR" sz="1400" b="1" dirty="0" smtClean="0">
                <a:solidFill>
                  <a:srgbClr val="A50021"/>
                </a:solidFill>
              </a:rPr>
              <a:t>  </a:t>
            </a:r>
            <a:r>
              <a:rPr lang="fr-FR" sz="1400" b="1" dirty="0" err="1" smtClean="0">
                <a:solidFill>
                  <a:srgbClr val="A50021"/>
                </a:solidFill>
              </a:rPr>
              <a:t>echo</a:t>
            </a:r>
            <a:r>
              <a:rPr lang="fr-FR" sz="1400" b="1" dirty="0" smtClean="0">
                <a:solidFill>
                  <a:srgbClr val="A50021"/>
                </a:solidFill>
              </a:rPr>
              <a:t> $val . "&lt;</a:t>
            </a:r>
            <a:r>
              <a:rPr lang="fr-FR" sz="1400" b="1" dirty="0" err="1" smtClean="0">
                <a:solidFill>
                  <a:srgbClr val="A50021"/>
                </a:solidFill>
              </a:rPr>
              <a:t>br</a:t>
            </a:r>
            <a:r>
              <a:rPr lang="fr-FR" sz="1400" b="1" dirty="0" smtClean="0">
                <a:solidFill>
                  <a:srgbClr val="A50021"/>
                </a:solidFill>
              </a:rPr>
              <a:t> /&gt;"; // affichage</a:t>
            </a:r>
            <a:endParaRPr lang="fr-FR" sz="1400" dirty="0"/>
          </a:p>
        </p:txBody>
      </p:sp>
      <p:sp>
        <p:nvSpPr>
          <p:cNvPr id="9" name="Rectangle 8"/>
          <p:cNvSpPr/>
          <p:nvPr/>
        </p:nvSpPr>
        <p:spPr>
          <a:xfrm>
            <a:off x="7715272" y="5572140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Parcours de tableau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434417" cy="4267200"/>
          </a:xfrm>
        </p:spPr>
        <p:txBody>
          <a:bodyPr/>
          <a:lstStyle/>
          <a:p>
            <a:pPr lvl="1" algn="just" eaLnBrk="1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2000" dirty="0" smtClean="0">
                <a:cs typeface="Times New Roman" pitchFamily="18" charset="0"/>
              </a:rPr>
              <a:t>Affichage clé et valeur</a:t>
            </a:r>
          </a:p>
          <a:p>
            <a:pPr lvl="1" algn="just" eaLnBrk="1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endParaRPr lang="fr-FR" sz="2000" b="1" dirty="0" smtClean="0">
              <a:cs typeface="Times New Roman" pitchFamily="18" charset="0"/>
            </a:endParaRPr>
          </a:p>
          <a:p>
            <a:pPr lvl="1" algn="just" eaLnBrk="1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endParaRPr lang="fr-FR" sz="2000" b="1" dirty="0" smtClean="0">
              <a:cs typeface="Times New Roman" pitchFamily="18" charset="0"/>
            </a:endParaRPr>
          </a:p>
          <a:p>
            <a:pPr lvl="1" algn="just" eaLnBrk="1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endParaRPr lang="fr-FR" sz="2000" b="1" dirty="0" smtClean="0">
              <a:cs typeface="Times New Roman" pitchFamily="18" charset="0"/>
            </a:endParaRPr>
          </a:p>
          <a:p>
            <a:pPr lvl="1" algn="just" eaLnBrk="1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endParaRPr lang="fr-FR" sz="2000" b="1" dirty="0" smtClean="0">
              <a:cs typeface="Times New Roman" pitchFamily="18" charset="0"/>
            </a:endParaRPr>
          </a:p>
          <a:p>
            <a:pPr lvl="1" algn="just" eaLnBrk="1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endParaRPr lang="fr-FR" sz="2000" b="1" dirty="0" smtClean="0">
              <a:cs typeface="Times New Roman" pitchFamily="18" charset="0"/>
            </a:endParaRPr>
          </a:p>
          <a:p>
            <a:pPr lvl="1" algn="just" eaLnBrk="1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endParaRPr lang="fr-FR" sz="2000" b="1" dirty="0" smtClean="0">
              <a:cs typeface="Times New Roman" pitchFamily="18" charset="0"/>
            </a:endParaRP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2000" smtClean="0">
                <a:cs typeface="Times New Roman" pitchFamily="18" charset="0"/>
              </a:rPr>
              <a:t>Ajout d’un </a:t>
            </a:r>
            <a:r>
              <a:rPr lang="fr-FR" sz="2000" dirty="0" smtClean="0">
                <a:cs typeface="Times New Roman" pitchFamily="18" charset="0"/>
              </a:rPr>
              <a:t>élément</a:t>
            </a:r>
          </a:p>
          <a:p>
            <a:pPr lvl="2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1400" b="1" kern="1200" dirty="0" smtClean="0">
                <a:solidFill>
                  <a:srgbClr val="A50021"/>
                </a:solidFill>
                <a:latin typeface="Verdana" pitchFamily="34" charset="0"/>
                <a:ea typeface="+mn-ea"/>
                <a:cs typeface="+mn-cs"/>
              </a:rPr>
              <a:t>$t[</a:t>
            </a:r>
            <a:r>
              <a:rPr lang="fr-FR" sz="1400" b="1" kern="1200" dirty="0" smtClean="0">
                <a:solidFill>
                  <a:srgbClr val="A50021"/>
                </a:solidFill>
                <a:latin typeface="Verdana" pitchFamily="34" charset="0"/>
              </a:rPr>
              <a:t>" </a:t>
            </a:r>
            <a:r>
              <a:rPr lang="fr-FR" sz="1400" b="1" kern="1200" dirty="0" err="1" smtClean="0">
                <a:solidFill>
                  <a:srgbClr val="A50021"/>
                </a:solidFill>
                <a:latin typeface="Verdana" pitchFamily="34" charset="0"/>
                <a:ea typeface="+mn-ea"/>
                <a:cs typeface="+mn-cs"/>
              </a:rPr>
              <a:t>quatrieme</a:t>
            </a:r>
            <a:r>
              <a:rPr lang="fr-FR" sz="1400" b="1" kern="1200" dirty="0" smtClean="0">
                <a:solidFill>
                  <a:srgbClr val="A50021"/>
                </a:solidFill>
                <a:latin typeface="Verdana" pitchFamily="34" charset="0"/>
                <a:ea typeface="+mn-ea"/>
                <a:cs typeface="+mn-cs"/>
              </a:rPr>
              <a:t> "] = "N° 4";</a:t>
            </a:r>
          </a:p>
          <a:p>
            <a:pPr lvl="1" algn="just" eaLnBrk="1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endParaRPr lang="fr-FR" sz="2000" b="1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34</a:t>
            </a:fld>
            <a:endParaRPr lang="fr-FR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14348" y="2285992"/>
            <a:ext cx="764386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b="1" dirty="0" smtClean="0">
                <a:solidFill>
                  <a:srgbClr val="A50021"/>
                </a:solidFill>
              </a:rPr>
              <a:t>$t = </a:t>
            </a:r>
            <a:r>
              <a:rPr lang="fr-FR" sz="1400" b="1" dirty="0" err="1" smtClean="0">
                <a:solidFill>
                  <a:srgbClr val="A50021"/>
                </a:solidFill>
              </a:rPr>
              <a:t>array</a:t>
            </a:r>
            <a:r>
              <a:rPr lang="fr-FR" sz="1400" b="1" dirty="0" smtClean="0">
                <a:solidFill>
                  <a:srgbClr val="A50021"/>
                </a:solidFill>
              </a:rPr>
              <a:t>( "premier" =&gt; "N° 1", "</a:t>
            </a:r>
            <a:r>
              <a:rPr lang="fr-FR" sz="1400" b="1" dirty="0" err="1" smtClean="0">
                <a:solidFill>
                  <a:srgbClr val="A50021"/>
                </a:solidFill>
              </a:rPr>
              <a:t>deuxieme</a:t>
            </a:r>
            <a:r>
              <a:rPr lang="fr-FR" sz="1400" b="1" dirty="0" smtClean="0">
                <a:solidFill>
                  <a:srgbClr val="A50021"/>
                </a:solidFill>
              </a:rPr>
              <a:t>" =&gt; "N° 2", "</a:t>
            </a:r>
            <a:r>
              <a:rPr lang="fr-FR" sz="1400" b="1" dirty="0" err="1" smtClean="0">
                <a:solidFill>
                  <a:srgbClr val="A50021"/>
                </a:solidFill>
              </a:rPr>
              <a:t>troisieme</a:t>
            </a:r>
            <a:r>
              <a:rPr lang="fr-FR" sz="1400" b="1" dirty="0" smtClean="0">
                <a:solidFill>
                  <a:srgbClr val="A50021"/>
                </a:solidFill>
              </a:rPr>
              <a:t>" =&gt; "N° 3");</a:t>
            </a:r>
          </a:p>
          <a:p>
            <a:endParaRPr lang="fr-FR" sz="1400" b="1" dirty="0" smtClean="0">
              <a:solidFill>
                <a:srgbClr val="A50021"/>
              </a:solidFill>
            </a:endParaRPr>
          </a:p>
          <a:p>
            <a:r>
              <a:rPr lang="fr-FR" sz="1400" b="1" dirty="0" err="1" smtClean="0">
                <a:solidFill>
                  <a:srgbClr val="A50021"/>
                </a:solidFill>
              </a:rPr>
              <a:t>foreach</a:t>
            </a:r>
            <a:r>
              <a:rPr lang="fr-FR" sz="1400" b="1" dirty="0" smtClean="0">
                <a:solidFill>
                  <a:srgbClr val="A50021"/>
                </a:solidFill>
              </a:rPr>
              <a:t>( $t as $</a:t>
            </a:r>
            <a:r>
              <a:rPr lang="fr-FR" sz="1400" b="1" dirty="0" err="1" smtClean="0">
                <a:solidFill>
                  <a:srgbClr val="A50021"/>
                </a:solidFill>
              </a:rPr>
              <a:t>cle</a:t>
            </a:r>
            <a:r>
              <a:rPr lang="fr-FR" sz="1400" b="1" dirty="0" smtClean="0">
                <a:solidFill>
                  <a:srgbClr val="A50021"/>
                </a:solidFill>
              </a:rPr>
              <a:t> =&gt; $val )</a:t>
            </a:r>
          </a:p>
          <a:p>
            <a:r>
              <a:rPr lang="fr-FR" sz="1400" b="1" dirty="0" smtClean="0">
                <a:solidFill>
                  <a:srgbClr val="A50021"/>
                </a:solidFill>
              </a:rPr>
              <a:t>  </a:t>
            </a:r>
            <a:r>
              <a:rPr lang="fr-FR" sz="1400" b="1" dirty="0" err="1" smtClean="0">
                <a:solidFill>
                  <a:srgbClr val="A50021"/>
                </a:solidFill>
              </a:rPr>
              <a:t>echo</a:t>
            </a:r>
            <a:r>
              <a:rPr lang="fr-FR" sz="1400" b="1" dirty="0" smtClean="0">
                <a:solidFill>
                  <a:srgbClr val="A50021"/>
                </a:solidFill>
              </a:rPr>
              <a:t> "Cet élément a pour clé " . $</a:t>
            </a:r>
            <a:r>
              <a:rPr lang="fr-FR" sz="1400" b="1" dirty="0" err="1" smtClean="0">
                <a:solidFill>
                  <a:srgbClr val="A50021"/>
                </a:solidFill>
              </a:rPr>
              <a:t>cle</a:t>
            </a:r>
            <a:r>
              <a:rPr lang="fr-FR" sz="1400" b="1" dirty="0" smtClean="0">
                <a:solidFill>
                  <a:srgbClr val="A50021"/>
                </a:solidFill>
              </a:rPr>
              <a:t> . " et pour valeur " . $val . "&lt;</a:t>
            </a:r>
            <a:r>
              <a:rPr lang="fr-FR" sz="1400" b="1" dirty="0" err="1" smtClean="0">
                <a:solidFill>
                  <a:srgbClr val="A50021"/>
                </a:solidFill>
              </a:rPr>
              <a:t>br</a:t>
            </a:r>
            <a:r>
              <a:rPr lang="fr-FR" sz="1400" b="1" dirty="0" smtClean="0">
                <a:solidFill>
                  <a:srgbClr val="A50021"/>
                </a:solidFill>
              </a:rPr>
              <a:t> /&gt;";</a:t>
            </a:r>
            <a:endParaRPr lang="fr-FR" sz="1400" dirty="0"/>
          </a:p>
        </p:txBody>
      </p:sp>
      <p:sp>
        <p:nvSpPr>
          <p:cNvPr id="9" name="Rectangle 8"/>
          <p:cNvSpPr/>
          <p:nvPr/>
        </p:nvSpPr>
        <p:spPr>
          <a:xfrm>
            <a:off x="7572396" y="3500438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/>
              </a:rPr>
              <a:t>exec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858148" y="5572140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4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 Tableaux multidimensionnels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434417" cy="4267200"/>
          </a:xfrm>
        </p:spPr>
        <p:txBody>
          <a:bodyPr/>
          <a:lstStyle/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2000" dirty="0" smtClean="0">
                <a:cs typeface="Times New Roman" pitchFamily="18" charset="0"/>
              </a:rPr>
              <a:t>On peut créer des tableaux de tableaux (voir </a:t>
            </a:r>
            <a:r>
              <a:rPr lang="fr-FR" sz="2000" dirty="0" err="1" smtClean="0">
                <a:cs typeface="Times New Roman" pitchFamily="18" charset="0"/>
              </a:rPr>
              <a:t>TDs</a:t>
            </a:r>
            <a:r>
              <a:rPr lang="fr-FR" sz="2000" dirty="0" smtClean="0">
                <a:cs typeface="Times New Roman" pitchFamily="18" charset="0"/>
              </a:rPr>
              <a:t>) =&gt; tableaux multidimensionnels.</a:t>
            </a: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endParaRPr lang="fr-FR" sz="2000" dirty="0" smtClean="0">
              <a:cs typeface="Times New Roman" pitchFamily="18" charset="0"/>
            </a:endParaRPr>
          </a:p>
          <a:p>
            <a:pPr lvl="1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1400" dirty="0" smtClean="0"/>
              <a:t>$t = </a:t>
            </a:r>
            <a:r>
              <a:rPr lang="fr-FR" sz="1400" dirty="0" err="1" smtClean="0"/>
              <a:t>array</a:t>
            </a:r>
            <a:r>
              <a:rPr lang="fr-FR" sz="1400" dirty="0" smtClean="0"/>
              <a:t>( "fruits" =&gt; </a:t>
            </a:r>
            <a:r>
              <a:rPr lang="fr-FR" sz="1400" dirty="0" err="1" smtClean="0"/>
              <a:t>array</a:t>
            </a:r>
            <a:r>
              <a:rPr lang="fr-FR" sz="1400" dirty="0" smtClean="0"/>
              <a:t>( "pommes", "tomates", "abricots" ),</a:t>
            </a:r>
          </a:p>
          <a:p>
            <a:pPr lvl="1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1400" dirty="0" smtClean="0"/>
              <a:t>                "animaux" =&gt; </a:t>
            </a:r>
            <a:r>
              <a:rPr lang="fr-FR" sz="1400" dirty="0" err="1" smtClean="0"/>
              <a:t>array</a:t>
            </a:r>
            <a:r>
              <a:rPr lang="fr-FR" sz="1400" dirty="0" smtClean="0"/>
              <a:t>( "chats", "chiens" ),</a:t>
            </a:r>
          </a:p>
          <a:p>
            <a:pPr lvl="1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1400" dirty="0" smtClean="0"/>
              <a:t>                "pays" =&gt; </a:t>
            </a:r>
            <a:r>
              <a:rPr lang="fr-FR" sz="1400" dirty="0" err="1" smtClean="0"/>
              <a:t>array</a:t>
            </a:r>
            <a:r>
              <a:rPr lang="fr-FR" sz="1400" dirty="0" smtClean="0"/>
              <a:t>( "Suisse", "France", "Angleterre" ) );</a:t>
            </a:r>
            <a:endParaRPr lang="fr-FR" sz="1400" dirty="0" smtClean="0">
              <a:cs typeface="Times New Roman" pitchFamily="18" charset="0"/>
            </a:endParaRPr>
          </a:p>
          <a:p>
            <a:pPr lvl="1" algn="just">
              <a:lnSpc>
                <a:spcPct val="8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2000" dirty="0" smtClean="0">
                <a:cs typeface="Times New Roman" pitchFamily="18" charset="0"/>
              </a:rPr>
              <a:t>Pour parcourir de tels tableaux, il faut en général imbriquer plusieurs boucles </a:t>
            </a:r>
            <a:r>
              <a:rPr lang="fr-FR" sz="2000" dirty="0" err="1" smtClean="0">
                <a:cs typeface="Times New Roman" pitchFamily="18" charset="0"/>
              </a:rPr>
              <a:t>foreach</a:t>
            </a:r>
            <a:endParaRPr lang="fr-FR" sz="2000" dirty="0" smtClean="0">
              <a:cs typeface="Times New Roman" pitchFamily="18" charset="0"/>
            </a:endParaRP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1800" dirty="0" err="1" smtClean="0">
                <a:solidFill>
                  <a:srgbClr val="C00000"/>
                </a:solidFill>
                <a:cs typeface="Times New Roman" pitchFamily="18" charset="0"/>
              </a:rPr>
              <a:t>foreach</a:t>
            </a: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( $t as $</a:t>
            </a:r>
            <a:r>
              <a:rPr lang="fr-FR" sz="1800" dirty="0" err="1" smtClean="0">
                <a:solidFill>
                  <a:srgbClr val="C00000"/>
                </a:solidFill>
                <a:cs typeface="Times New Roman" pitchFamily="18" charset="0"/>
              </a:rPr>
              <a:t>key</a:t>
            </a: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 =&gt; $value )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{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  </a:t>
            </a:r>
            <a:r>
              <a:rPr lang="fr-FR" sz="1800" dirty="0" err="1" smtClean="0">
                <a:solidFill>
                  <a:srgbClr val="C00000"/>
                </a:solidFill>
                <a:cs typeface="Times New Roman" pitchFamily="18" charset="0"/>
              </a:rPr>
              <a:t>echo</a:t>
            </a: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 "&lt;b&gt;".$</a:t>
            </a:r>
            <a:r>
              <a:rPr lang="fr-FR" sz="1800" dirty="0" err="1" smtClean="0">
                <a:solidFill>
                  <a:srgbClr val="C00000"/>
                </a:solidFill>
                <a:cs typeface="Times New Roman" pitchFamily="18" charset="0"/>
              </a:rPr>
              <a:t>key</a:t>
            </a: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 . ":&lt;/b&gt; &lt;</a:t>
            </a:r>
            <a:r>
              <a:rPr lang="fr-FR" sz="1800" dirty="0" err="1" smtClean="0">
                <a:solidFill>
                  <a:srgbClr val="C00000"/>
                </a:solidFill>
                <a:cs typeface="Times New Roman" pitchFamily="18" charset="0"/>
              </a:rPr>
              <a:t>br</a:t>
            </a: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&gt;";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endParaRPr lang="fr-FR" sz="1800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  </a:t>
            </a:r>
            <a:r>
              <a:rPr lang="fr-FR" sz="1800" dirty="0" err="1" smtClean="0">
                <a:solidFill>
                  <a:srgbClr val="C00000"/>
                </a:solidFill>
                <a:cs typeface="Times New Roman" pitchFamily="18" charset="0"/>
              </a:rPr>
              <a:t>foreach</a:t>
            </a: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( $value as $valeur )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    </a:t>
            </a:r>
            <a:r>
              <a:rPr lang="fr-FR" sz="1800" dirty="0" err="1" smtClean="0">
                <a:solidFill>
                  <a:srgbClr val="C00000"/>
                </a:solidFill>
                <a:cs typeface="Times New Roman" pitchFamily="18" charset="0"/>
              </a:rPr>
              <a:t>echo</a:t>
            </a: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 "  " . $valeur . "&lt;</a:t>
            </a:r>
            <a:r>
              <a:rPr lang="fr-FR" sz="1800" dirty="0" err="1" smtClean="0">
                <a:solidFill>
                  <a:srgbClr val="C00000"/>
                </a:solidFill>
                <a:cs typeface="Times New Roman" pitchFamily="18" charset="0"/>
              </a:rPr>
              <a:t>br</a:t>
            </a: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&gt;";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endParaRPr lang="fr-FR" sz="1800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1800" smtClean="0">
                <a:solidFill>
                  <a:srgbClr val="C00000"/>
                </a:solidFill>
                <a:cs typeface="Times New Roman" pitchFamily="18" charset="0"/>
              </a:rPr>
              <a:t> // </a:t>
            </a:r>
            <a:r>
              <a:rPr lang="fr-FR" sz="1800" dirty="0" err="1" smtClean="0">
                <a:solidFill>
                  <a:srgbClr val="C00000"/>
                </a:solidFill>
                <a:cs typeface="Times New Roman" pitchFamily="18" charset="0"/>
              </a:rPr>
              <a:t>echo</a:t>
            </a: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 "&lt;</a:t>
            </a:r>
            <a:r>
              <a:rPr lang="fr-FR" sz="1800" dirty="0" err="1" smtClean="0">
                <a:solidFill>
                  <a:srgbClr val="C00000"/>
                </a:solidFill>
                <a:cs typeface="Times New Roman" pitchFamily="18" charset="0"/>
              </a:rPr>
              <a:t>br</a:t>
            </a: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 /&gt;";</a:t>
            </a:r>
          </a:p>
          <a:p>
            <a:pPr lvl="3" algn="just">
              <a:lnSpc>
                <a:spcPct val="8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fr-FR" sz="1800" dirty="0" smtClean="0">
                <a:solidFill>
                  <a:srgbClr val="C00000"/>
                </a:solidFill>
                <a:cs typeface="Times New Roman" pitchFamily="18" charset="0"/>
              </a:rPr>
              <a:t>}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35</a:t>
            </a:fld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7858148" y="5572140"/>
            <a:ext cx="65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itchFamily="18" charset="0"/>
                <a:hlinkClick r:id="rId3"/>
              </a:rPr>
              <a:t>exec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Rendre HTML dynamique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dirty="0" smtClean="0">
                <a:cs typeface="Times New Roman" pitchFamily="18" charset="0"/>
              </a:rPr>
              <a:t>Et si on ajoute un produit?</a:t>
            </a:r>
          </a:p>
          <a:p>
            <a:pPr lvl="2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100" dirty="0" smtClean="0"/>
              <a:t>Réécrire une page web </a:t>
            </a:r>
            <a:r>
              <a:rPr lang="fr-FR" sz="2100" smtClean="0"/>
              <a:t>dès qu'un </a:t>
            </a:r>
            <a:r>
              <a:rPr lang="fr-FR" sz="2100" dirty="0" smtClean="0"/>
              <a:t>fichier y est rajouté</a:t>
            </a:r>
            <a:endParaRPr lang="fr-FR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dirty="0" smtClean="0">
                <a:cs typeface="Times New Roman" pitchFamily="18" charset="0"/>
              </a:rPr>
              <a:t> Et si on veut </a:t>
            </a:r>
          </a:p>
          <a:p>
            <a:pPr lvl="2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mtClean="0">
                <a:cs typeface="Times New Roman" pitchFamily="18" charset="0"/>
              </a:rPr>
              <a:t>afficher l’heure</a:t>
            </a:r>
            <a:r>
              <a:rPr lang="fr-FR" dirty="0" smtClean="0">
                <a:cs typeface="Times New Roman" pitchFamily="18" charset="0"/>
              </a:rPr>
              <a:t>?...</a:t>
            </a:r>
          </a:p>
          <a:p>
            <a:pPr lvl="2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dirty="0" smtClean="0">
                <a:cs typeface="Times New Roman" pitchFamily="18" charset="0"/>
              </a:rPr>
              <a:t>Traiter un formulaire?</a:t>
            </a: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Rendre HTML dynamique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5</a:t>
            </a:fld>
            <a:endParaRPr lang="fr-FR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6842" y="1713376"/>
            <a:ext cx="4999736" cy="443026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Solution : Le PHP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400" dirty="0" smtClean="0">
                <a:cs typeface="Times New Roman" pitchFamily="18" charset="0"/>
              </a:rPr>
              <a:t>Langage de script interprété (pas compilé)  </a:t>
            </a: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400" dirty="0" smtClean="0">
                <a:cs typeface="Times New Roman" pitchFamily="18" charset="0"/>
              </a:rPr>
              <a:t> Donc, portable (le même script marchera sur plusieurs plateformes)</a:t>
            </a:r>
            <a:r>
              <a:rPr lang="ar-SA" sz="2400" dirty="0" smtClean="0">
                <a:cs typeface="Times New Roman" pitchFamily="18" charset="0"/>
              </a:rPr>
              <a:t>‏</a:t>
            </a:r>
            <a:endParaRPr lang="fr-FR" sz="24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400" dirty="0" smtClean="0">
                <a:cs typeface="Times New Roman" pitchFamily="18" charset="0"/>
              </a:rPr>
              <a:t> Simple à apprendre</a:t>
            </a: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400" dirty="0" smtClean="0">
                <a:cs typeface="Times New Roman" pitchFamily="18" charset="0"/>
              </a:rPr>
              <a:t> Librairies riches</a:t>
            </a: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fr-FR" sz="2400" dirty="0" smtClean="0">
                <a:cs typeface="Times New Roman" pitchFamily="18" charset="0"/>
              </a:rPr>
              <a:t> Open Source (gratuit)</a:t>
            </a:r>
            <a:r>
              <a:rPr lang="ar-SA" sz="2400" dirty="0" smtClean="0">
                <a:cs typeface="Times New Roman" pitchFamily="18" charset="0"/>
              </a:rPr>
              <a:t>‏</a:t>
            </a:r>
            <a:endParaRPr lang="fr-FR" sz="2400" dirty="0" smtClean="0">
              <a:cs typeface="Times New Roman" pitchFamily="18" charset="0"/>
            </a:endParaRPr>
          </a:p>
          <a:p>
            <a:pPr lvl="1" algn="just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fr-FR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fr-FR" sz="1300" dirty="0">
              <a:solidFill>
                <a:srgbClr val="0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Principe 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2913" lvl="1" indent="6350" algn="just">
              <a:lnSpc>
                <a:spcPct val="150000"/>
              </a:lnSpc>
              <a:buNone/>
            </a:pPr>
            <a:r>
              <a:rPr lang="fr-FR" dirty="0" smtClean="0"/>
              <a:t>La particularité des programmes PHP </a:t>
            </a:r>
            <a:r>
              <a:rPr lang="fr-FR" smtClean="0"/>
              <a:t>est qu'ils </a:t>
            </a:r>
            <a:r>
              <a:rPr lang="fr-FR" dirty="0" smtClean="0"/>
              <a:t>peuvent se trouver dans une page web, au </a:t>
            </a:r>
            <a:r>
              <a:rPr lang="fr-FR" dirty="0" smtClean="0">
                <a:solidFill>
                  <a:srgbClr val="FF0000"/>
                </a:solidFill>
              </a:rPr>
              <a:t>milieu du code HTML </a:t>
            </a:r>
            <a:r>
              <a:rPr lang="fr-FR" dirty="0" smtClean="0"/>
              <a:t>: lorsque une telle page est demandée au </a:t>
            </a:r>
            <a:r>
              <a:rPr lang="fr-FR" dirty="0" smtClean="0">
                <a:solidFill>
                  <a:srgbClr val="FF0000"/>
                </a:solidFill>
              </a:rPr>
              <a:t>serveur</a:t>
            </a:r>
            <a:r>
              <a:rPr lang="fr-FR" dirty="0" smtClean="0"/>
              <a:t>, celui-ci </a:t>
            </a:r>
            <a:r>
              <a:rPr lang="fr-FR" dirty="0" smtClean="0">
                <a:solidFill>
                  <a:srgbClr val="FF0000"/>
                </a:solidFill>
              </a:rPr>
              <a:t>exécute</a:t>
            </a:r>
            <a:r>
              <a:rPr lang="fr-FR" dirty="0" smtClean="0"/>
              <a:t> le programme PHP </a:t>
            </a:r>
            <a:r>
              <a:rPr lang="fr-FR" smtClean="0"/>
              <a:t>qui s'y </a:t>
            </a:r>
            <a:r>
              <a:rPr lang="fr-FR" dirty="0" smtClean="0"/>
              <a:t>trouve et fournit le résultat.</a:t>
            </a:r>
            <a:endParaRPr lang="fr-FR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n°3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Deux contraintes coté serveur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une telle page devra </a:t>
            </a:r>
            <a:r>
              <a:rPr lang="fr-FR" smtClean="0">
                <a:cs typeface="Times New Roman" pitchFamily="18" charset="0"/>
              </a:rPr>
              <a:t>avoir l'extension </a:t>
            </a:r>
            <a:r>
              <a:rPr lang="fr-FR" sz="2800" dirty="0" smtClean="0">
                <a:solidFill>
                  <a:srgbClr val="FF0000"/>
                </a:solidFill>
                <a:cs typeface="Times New Roman" pitchFamily="18" charset="0"/>
              </a:rPr>
              <a:t>.</a:t>
            </a:r>
            <a:r>
              <a:rPr lang="fr-FR" sz="2800" dirty="0" err="1" smtClean="0">
                <a:solidFill>
                  <a:srgbClr val="FF0000"/>
                </a:solidFill>
                <a:cs typeface="Times New Roman" pitchFamily="18" charset="0"/>
              </a:rPr>
              <a:t>php</a:t>
            </a:r>
            <a:r>
              <a:rPr lang="fr-FR" sz="2800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fr-FR" dirty="0" smtClean="0">
                <a:cs typeface="Times New Roman" pitchFamily="18" charset="0"/>
              </a:rPr>
              <a:t>pour indiquer au </a:t>
            </a:r>
            <a:r>
              <a:rPr lang="fr-FR" smtClean="0">
                <a:cs typeface="Times New Roman" pitchFamily="18" charset="0"/>
              </a:rPr>
              <a:t>serveur qu'il </a:t>
            </a:r>
            <a:r>
              <a:rPr lang="fr-FR" dirty="0" smtClean="0">
                <a:cs typeface="Times New Roman" pitchFamily="18" charset="0"/>
              </a:rPr>
              <a:t>y a du code à interpréter </a:t>
            </a:r>
            <a:r>
              <a:rPr lang="fr-FR" smtClean="0">
                <a:cs typeface="Times New Roman" pitchFamily="18" charset="0"/>
              </a:rPr>
              <a:t>à l'intérieur </a:t>
            </a:r>
            <a:r>
              <a:rPr lang="fr-FR" dirty="0" smtClean="0">
                <a:cs typeface="Times New Roman" pitchFamily="18" charset="0"/>
              </a:rPr>
              <a:t>;</a:t>
            </a:r>
          </a:p>
          <a:p>
            <a:pPr lvl="1" algn="just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il faudra impérativement </a:t>
            </a:r>
            <a:r>
              <a:rPr lang="fr-FR" smtClean="0">
                <a:cs typeface="Times New Roman" pitchFamily="18" charset="0"/>
              </a:rPr>
              <a:t>disposer d'un </a:t>
            </a:r>
            <a:r>
              <a:rPr lang="fr-FR" dirty="0" smtClean="0">
                <a:cs typeface="Times New Roman" pitchFamily="18" charset="0"/>
              </a:rPr>
              <a:t>serveur web pour visualiser les pages PHP.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Intégration du PHP dans HTML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/>
            <a:r>
              <a:rPr lang="fr-FR" sz="2200" dirty="0" smtClean="0">
                <a:cs typeface="Times New Roman" pitchFamily="18" charset="0"/>
              </a:rPr>
              <a:t>Pour réaliser cette intégration on utilise une nouvelle balise pour signaler les blocs de code PHP. Le schéma général sera le suivant:  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785786" y="2928934"/>
            <a:ext cx="8072494" cy="2928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i="1" dirty="0" smtClean="0"/>
              <a:t>avant : du code HTML</a:t>
            </a:r>
            <a:r>
              <a:rPr lang="fr-FR" sz="2400" dirty="0" smtClean="0"/>
              <a:t> 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FF0000"/>
                </a:solidFill>
              </a:rPr>
              <a:t>&lt;?</a:t>
            </a:r>
            <a:r>
              <a:rPr lang="fr-FR" sz="2400" b="1" dirty="0" err="1" smtClean="0">
                <a:solidFill>
                  <a:srgbClr val="FF0000"/>
                </a:solidFill>
              </a:rPr>
              <a:t>php</a:t>
            </a:r>
            <a:r>
              <a:rPr lang="fr-FR" sz="2400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endParaRPr lang="fr-FR" sz="2400" dirty="0" smtClean="0">
              <a:solidFill>
                <a:srgbClr val="FF0000"/>
              </a:solidFill>
            </a:endParaRPr>
          </a:p>
          <a:p>
            <a:pPr lvl="1">
              <a:buNone/>
            </a:pPr>
            <a:r>
              <a:rPr lang="fr-FR" sz="1400" dirty="0" smtClean="0">
                <a:solidFill>
                  <a:srgbClr val="FF0000"/>
                </a:solidFill>
              </a:rPr>
              <a:t>ici du code PHP ! </a:t>
            </a:r>
          </a:p>
          <a:p>
            <a:pPr lvl="1">
              <a:buNone/>
            </a:pPr>
            <a:r>
              <a:rPr lang="fr-FR" sz="1400" dirty="0" smtClean="0">
                <a:solidFill>
                  <a:srgbClr val="FF0000"/>
                </a:solidFill>
              </a:rPr>
              <a:t>ici du code PHP ! </a:t>
            </a:r>
          </a:p>
          <a:p>
            <a:pPr lvl="1">
              <a:buNone/>
            </a:pPr>
            <a:r>
              <a:rPr lang="fr-FR" sz="1400" dirty="0" smtClean="0">
                <a:solidFill>
                  <a:srgbClr val="FF0000"/>
                </a:solidFill>
              </a:rPr>
              <a:t>ici du code PHP !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FF0000"/>
                </a:solidFill>
              </a:rPr>
              <a:t>?&gt;</a:t>
            </a:r>
          </a:p>
          <a:p>
            <a:pPr>
              <a:buNone/>
            </a:pPr>
            <a:r>
              <a:rPr lang="fr-FR" sz="2400" dirty="0" smtClean="0"/>
              <a:t> </a:t>
            </a:r>
            <a:r>
              <a:rPr lang="fr-FR" sz="2400" i="1" dirty="0" smtClean="0"/>
              <a:t>après : du code HTML</a:t>
            </a:r>
            <a:r>
              <a:rPr lang="fr-FR" sz="2400" dirty="0" smtClean="0"/>
              <a:t> </a:t>
            </a:r>
          </a:p>
          <a:p>
            <a:pPr algn="ctr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il">
  <a:themeElements>
    <a:clrScheme name="Profil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6697</TotalTime>
  <Words>2374</Words>
  <Application>Microsoft PowerPoint</Application>
  <PresentationFormat>Affichage à l'écran (4:3)</PresentationFormat>
  <Paragraphs>597</Paragraphs>
  <Slides>35</Slides>
  <Notes>35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6" baseType="lpstr">
      <vt:lpstr>Profil</vt:lpstr>
      <vt:lpstr>PHP/MySQL ESSAI</vt:lpstr>
      <vt:lpstr>HTML</vt:lpstr>
      <vt:lpstr>Code HTML</vt:lpstr>
      <vt:lpstr>Rendre HTML dynamique</vt:lpstr>
      <vt:lpstr>Rendre HTML dynamique</vt:lpstr>
      <vt:lpstr>Solution : Le PHP</vt:lpstr>
      <vt:lpstr>Principe </vt:lpstr>
      <vt:lpstr>Deux contraintes coté serveur</vt:lpstr>
      <vt:lpstr>Intégration du PHP dans HTML</vt:lpstr>
      <vt:lpstr>Le premier programme</vt:lpstr>
      <vt:lpstr>Coté client</vt:lpstr>
      <vt:lpstr>Les variables</vt:lpstr>
      <vt:lpstr>Les constantes</vt:lpstr>
      <vt:lpstr>Les Types</vt:lpstr>
      <vt:lpstr>Les Opérateurs</vt:lpstr>
      <vt:lpstr>Les chaînes de caractères</vt:lpstr>
      <vt:lpstr>Instruction de sortie</vt:lpstr>
      <vt:lpstr>Les chaînes de caractères</vt:lpstr>
      <vt:lpstr>Tests</vt:lpstr>
      <vt:lpstr>Boucles</vt:lpstr>
      <vt:lpstr>Applications </vt:lpstr>
      <vt:lpstr>Qu'affichent les instructions suivantes</vt:lpstr>
      <vt:lpstr>Choix multiple</vt:lpstr>
      <vt:lpstr>table de multiplication</vt:lpstr>
      <vt:lpstr>Nombre parfait</vt:lpstr>
      <vt:lpstr>PGCD</vt:lpstr>
      <vt:lpstr>Les fonctions</vt:lpstr>
      <vt:lpstr>Applications</vt:lpstr>
      <vt:lpstr>np</vt:lpstr>
      <vt:lpstr>Affichage</vt:lpstr>
      <vt:lpstr>Les tableaux</vt:lpstr>
      <vt:lpstr>Les tableaux associatifs</vt:lpstr>
      <vt:lpstr>Parcours de tableau</vt:lpstr>
      <vt:lpstr>Parcours de tableau</vt:lpstr>
      <vt:lpstr> Tableaux multidimensionnels</vt:lpstr>
    </vt:vector>
  </TitlesOfParts>
  <Company> loria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maghrebi</dc:creator>
  <cp:lastModifiedBy>harrathi</cp:lastModifiedBy>
  <cp:revision>455</cp:revision>
  <dcterms:created xsi:type="dcterms:W3CDTF">2006-12-01T14:29:46Z</dcterms:created>
  <dcterms:modified xsi:type="dcterms:W3CDTF">2009-12-14T10:03:35Z</dcterms:modified>
</cp:coreProperties>
</file>