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21"/>
  </p:notesMasterIdLst>
  <p:sldIdLst>
    <p:sldId id="385" r:id="rId2"/>
    <p:sldId id="404" r:id="rId3"/>
    <p:sldId id="405" r:id="rId4"/>
    <p:sldId id="406" r:id="rId5"/>
    <p:sldId id="407" r:id="rId6"/>
    <p:sldId id="388" r:id="rId7"/>
    <p:sldId id="392" r:id="rId8"/>
    <p:sldId id="389" r:id="rId9"/>
    <p:sldId id="396" r:id="rId10"/>
    <p:sldId id="393" r:id="rId11"/>
    <p:sldId id="394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8" r:id="rId2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0" autoAdjust="0"/>
    <p:restoredTop sz="94605" autoAdjust="0"/>
  </p:normalViewPr>
  <p:slideViewPr>
    <p:cSldViewPr>
      <p:cViewPr varScale="1">
        <p:scale>
          <a:sx n="61" d="100"/>
          <a:sy n="61" d="100"/>
        </p:scale>
        <p:origin x="-67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2501C07-92A4-4B2A-931F-F1852E01231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EC7070-48EF-4C23-AEBE-2E2F7C46E31D}" type="slidenum">
              <a:rPr lang="fr-FR"/>
              <a:pPr/>
              <a:t>1</a:t>
            </a:fld>
            <a:endParaRPr lang="fr-FR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729AA6-0CF5-48F8-AF44-1B89BAE7CB50}" type="slidenum">
              <a:rPr lang="fr-FR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9CE9E9-E223-4653-8E8D-4D1168CEE9D7}" type="slidenum">
              <a:rPr lang="fr-FR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AE450E-329F-451E-98A1-F972EF458508}" type="slidenum">
              <a:rPr lang="fr-FR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15559F-FB8F-4FF9-997E-832BBFBD93A7}" type="slidenum">
              <a:rPr lang="fr-FR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AB30CC-B75C-43BD-8C09-88DFD5CE6AC6}" type="slidenum">
              <a:rPr lang="fr-FR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CF00BC-937B-4446-9BBC-0B17B8BB61EC}" type="slidenum">
              <a:rPr lang="fr-FR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870E8E-5DED-4467-8A0C-588D9FBD92D1}" type="slidenum">
              <a:rPr lang="fr-FR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4D164E-6A3C-423B-A60C-388FBF0AF88B}" type="slidenum">
              <a:rPr lang="fr-FR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58A0AC-CB4C-4995-8B14-57339CFC5237}" type="slidenum">
              <a:rPr lang="fr-FR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58A0AC-CB4C-4995-8B14-57339CFC5237}" type="slidenum">
              <a:rPr lang="fr-FR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A27C02-C289-40E4-A904-61A6A27BD6D3}" type="slidenum">
              <a:rPr lang="fr-FR"/>
              <a:pPr/>
              <a:t>2</a:t>
            </a:fld>
            <a:endParaRPr lang="fr-FR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983921-1E41-428C-8B53-EA3D9357EDB0}" type="slidenum">
              <a:rPr lang="fr-FR"/>
              <a:pPr/>
              <a:t>3</a:t>
            </a:fld>
            <a:endParaRPr lang="fr-FR"/>
          </a:p>
        </p:txBody>
      </p:sp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6C9BE2-B5EE-41C0-9C67-AAF148E05E60}" type="slidenum">
              <a:rPr lang="fr-FR"/>
              <a:pPr/>
              <a:t>4</a:t>
            </a:fld>
            <a:endParaRPr lang="fr-FR"/>
          </a:p>
        </p:txBody>
      </p:sp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30C71F-58CA-41D4-8491-8E4E66038EB9}" type="slidenum">
              <a:rPr lang="fr-FR"/>
              <a:pPr/>
              <a:t>5</a:t>
            </a:fld>
            <a:endParaRPr lang="fr-FR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CCD32A-81A7-4335-8E05-77D2B64E6E37}" type="slidenum">
              <a:rPr lang="fr-FR"/>
              <a:pPr/>
              <a:t>6</a:t>
            </a:fld>
            <a:endParaRPr lang="fr-FR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2FA179-D3F9-4568-BCD6-7A06D6DC2814}" type="slidenum">
              <a:rPr lang="fr-FR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A9C7BE-347F-4A72-88D9-E8992A9841D0}" type="slidenum">
              <a:rPr lang="fr-FR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C78CBF-4360-4DF7-B329-70D5896D7073}" type="slidenum">
              <a:rPr lang="fr-FR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17920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5C01CE5-5161-4C67-9CBF-520A0CA43300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179207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EB789-BEE4-452D-B863-49672AD664D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476F4-2706-49F2-AFDF-A1ABDA525DE8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96D4D-AEC2-46E0-A233-E8ACA6F41225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48251-53F2-4910-99B5-E335EE8454DF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0264F-60FF-47FA-997F-CA3D216269FA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181E4-0D11-4119-85D6-3C61F686B897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E7B30-0189-447C-9D9C-37B69B98C3F3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05D1-523E-4D0D-B268-D1EFF01CAB36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4B2CA-5F69-4D15-AF7D-8D66B0E87829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055FC-3FFB-4EB2-95E3-80A28F04B08E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7818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fr-FR" sz="2400">
              <a:latin typeface="Times New Roman" pitchFamily="18" charset="0"/>
            </a:endParaRPr>
          </a:p>
        </p:txBody>
      </p:sp>
      <p:sp>
        <p:nvSpPr>
          <p:cNvPr id="1781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fr-FR"/>
              <a:t>cours n°1</a:t>
            </a:r>
          </a:p>
        </p:txBody>
      </p:sp>
      <p:sp>
        <p:nvSpPr>
          <p:cNvPr id="17818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fr-FR"/>
              <a:t>Mster. IST-IE  (par : S. Sidhom)</a:t>
            </a:r>
          </a:p>
        </p:txBody>
      </p:sp>
      <p:sp>
        <p:nvSpPr>
          <p:cNvPr id="1781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48F8B3-5D28-42BB-95DE-D4176B4D54E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http://www.commentcamarche.net/cs/images/3-tier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entcamarche.net/pc/pc.php3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mmentcamarche.net/www/navigateur.ph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http://www.commentcamarche.net/cs/images/3-tier.gif" TargetMode="External"/><Relationship Id="rId5" Type="http://schemas.openxmlformats.org/officeDocument/2006/relationships/image" Target="../media/image2.png"/><Relationship Id="rId4" Type="http://schemas.openxmlformats.org/officeDocument/2006/relationships/image" Target="http://www.commentcamarche.net/cs/images/n-tier.g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entcamarche.net/cs/client-leger.php3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mmentcamarche.net/systemes/sysintro.ph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entcamarche.net/cs/client-lourd.php3" TargetMode="External"/><Relationship Id="rId7" Type="http://schemas.openxmlformats.org/officeDocument/2006/relationships/hyperlink" Target="http://www.commentcamarche.net/javascript/jsintro.php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hbi.sidhom@loria.fr" TargetMode="External"/><Relationship Id="rId5" Type="http://schemas.openxmlformats.org/officeDocument/2006/relationships/hyperlink" Target="http://www.commentcamarche.net/www/navigateur-web.php3" TargetMode="External"/><Relationship Id="rId4" Type="http://schemas.openxmlformats.org/officeDocument/2006/relationships/hyperlink" Target="http://www.commentcamarche.net/html/htmlintro.ph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entcamarche.net/cs/client-leger.php3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ommentcamarche.net/xml/xmlintro.php3" TargetMode="External"/><Relationship Id="rId4" Type="http://schemas.openxmlformats.org/officeDocument/2006/relationships/hyperlink" Target="http://www.commentcamarche.net/cs/client-lourd.ph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entcamarche.net/cs/client-leger.php3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ommentcamarche.net/xml/xmlintro.php3" TargetMode="External"/><Relationship Id="rId4" Type="http://schemas.openxmlformats.org/officeDocument/2006/relationships/hyperlink" Target="http://www.commentcamarche.net/cs/client-lourd.ph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http://www.commentcamarche.net/cs/images/2-tier.gi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914400"/>
            <a:ext cx="7772400" cy="1143000"/>
          </a:xfrm>
        </p:spPr>
        <p:txBody>
          <a:bodyPr/>
          <a:lstStyle/>
          <a:p>
            <a:pPr algn="r"/>
            <a:r>
              <a:rPr lang="fr-FR" b="1" dirty="0" smtClean="0"/>
              <a:t>PHP/MySQL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 smtClean="0"/>
              <a:t>ESSAI</a:t>
            </a:r>
            <a:endParaRPr lang="fr-FR" sz="2400" i="1" dirty="0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514600"/>
            <a:ext cx="8001000" cy="1752600"/>
          </a:xfrm>
        </p:spPr>
        <p:txBody>
          <a:bodyPr/>
          <a:lstStyle/>
          <a:p>
            <a:r>
              <a:rPr lang="fr-FR" sz="1800" b="1" i="1" dirty="0" smtClean="0">
                <a:solidFill>
                  <a:srgbClr val="F01B1B"/>
                </a:solidFill>
                <a:latin typeface="Arial" charset="0"/>
                <a:cs typeface="Arial" charset="0"/>
              </a:rPr>
              <a:t>Développement des Applications Web</a:t>
            </a:r>
            <a:endParaRPr lang="fr-FR" b="1" dirty="0"/>
          </a:p>
          <a:p>
            <a:r>
              <a:rPr lang="fr-FR" sz="2000" b="1" dirty="0"/>
              <a:t>Architecture trois-tiers :  </a:t>
            </a:r>
            <a:r>
              <a:rPr lang="fr-FR" sz="1400" dirty="0"/>
              <a:t>Introduction aux Technologies </a:t>
            </a:r>
            <a:r>
              <a:rPr lang="fr-FR" sz="1400" dirty="0" err="1"/>
              <a:t>Client-Serveurs</a:t>
            </a:r>
            <a:endParaRPr lang="fr-FR" sz="1400" dirty="0"/>
          </a:p>
          <a:p>
            <a:endParaRPr lang="fr-FR" sz="1400" b="1" i="1" dirty="0">
              <a:solidFill>
                <a:srgbClr val="F01B1B"/>
              </a:solidFill>
              <a:latin typeface="Arial" charset="0"/>
              <a:cs typeface="Arial" charset="0"/>
            </a:endParaRP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714348" y="3254031"/>
            <a:ext cx="7643866" cy="254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Par :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fr-FR" sz="1800" dirty="0"/>
              <a:t>Harrathi Farah</a:t>
            </a:r>
          </a:p>
          <a:p>
            <a:pPr algn="ctr">
              <a:spcBef>
                <a:spcPct val="50000"/>
              </a:spcBef>
            </a:pPr>
            <a:r>
              <a:rPr lang="fr-FR" sz="1800" b="1" dirty="0" smtClean="0"/>
              <a:t>L</a:t>
            </a:r>
            <a:r>
              <a:rPr lang="fr-FR" sz="1800" dirty="0" smtClean="0"/>
              <a:t>aboratoire d'</a:t>
            </a:r>
            <a:r>
              <a:rPr lang="fr-FR" sz="1800" b="1" dirty="0" err="1" smtClean="0"/>
              <a:t>I</a:t>
            </a:r>
            <a:r>
              <a:rPr lang="fr-FR" sz="1800" dirty="0" err="1" smtClean="0"/>
              <a:t>nfo</a:t>
            </a:r>
            <a:r>
              <a:rPr lang="fr-FR" sz="1800" b="1" dirty="0" err="1" smtClean="0"/>
              <a:t>R</a:t>
            </a:r>
            <a:r>
              <a:rPr lang="fr-FR" sz="1800" dirty="0" err="1" smtClean="0"/>
              <a:t>matique</a:t>
            </a:r>
            <a:r>
              <a:rPr lang="fr-FR" sz="1800" dirty="0" smtClean="0"/>
              <a:t> en </a:t>
            </a:r>
            <a:r>
              <a:rPr lang="fr-FR" sz="1800" b="1" dirty="0" smtClean="0"/>
              <a:t>I</a:t>
            </a:r>
            <a:r>
              <a:rPr lang="fr-FR" sz="1800" dirty="0" smtClean="0"/>
              <a:t>mage et </a:t>
            </a:r>
            <a:r>
              <a:rPr lang="fr-FR" sz="1800" b="1" dirty="0" smtClean="0"/>
              <a:t>S</a:t>
            </a:r>
            <a:r>
              <a:rPr lang="fr-FR" sz="1800" dirty="0" smtClean="0"/>
              <a:t>ystèmes d'information (LIRIS INSA de Lyon)</a:t>
            </a:r>
          </a:p>
          <a:p>
            <a:pPr algn="ctr">
              <a:spcBef>
                <a:spcPct val="50000"/>
              </a:spcBef>
            </a:pPr>
            <a:r>
              <a:rPr lang="fr-FR" sz="1800" dirty="0" smtClean="0"/>
              <a:t>Extraction des Connaissances et Recherche d’Information (ESSAI )ECRI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fr-FR" sz="1800" dirty="0" smtClean="0">
                <a:latin typeface="Times New Roman" pitchFamily="18" charset="0"/>
                <a:hlinkClick r:id=""/>
              </a:rPr>
              <a:t>Farah.harrathi@liris.cnrs.fr</a:t>
            </a:r>
            <a:endParaRPr lang="fr-FR" sz="1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i="1">
                <a:cs typeface="Times New Roman" pitchFamily="18" charset="0"/>
              </a:rPr>
              <a:t>2. Architecture 3-tiers</a:t>
            </a:r>
            <a:r>
              <a:rPr lang="fr-FR"/>
              <a:t> </a:t>
            </a:r>
          </a:p>
        </p:txBody>
      </p:sp>
      <p:sp>
        <p:nvSpPr>
          <p:cNvPr id="263171" name="Rectangle 3"/>
          <p:cNvSpPr>
            <a:spLocks noChangeArrowheads="1"/>
          </p:cNvSpPr>
          <p:nvPr/>
        </p:nvSpPr>
        <p:spPr bwMode="auto">
          <a:xfrm>
            <a:off x="2776538" y="2143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263176" name="Rectangle 8"/>
          <p:cNvSpPr>
            <a:spLocks noChangeArrowheads="1"/>
          </p:cNvSpPr>
          <p:nvPr/>
        </p:nvSpPr>
        <p:spPr bwMode="auto">
          <a:xfrm>
            <a:off x="2190750" y="2143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263175" name="Picture 7" descr="architecture client/serveur à trois niveaux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066800" y="2133600"/>
            <a:ext cx="6934200" cy="3744913"/>
          </a:xfrm>
          <a:prstGeom prst="rect">
            <a:avLst/>
          </a:prstGeom>
          <a:noFill/>
        </p:spPr>
      </p:pic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2057400" y="27876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GET</a:t>
            </a:r>
          </a:p>
        </p:txBody>
      </p:sp>
      <p:sp>
        <p:nvSpPr>
          <p:cNvPr id="263178" name="Text Box 10"/>
          <p:cNvSpPr txBox="1">
            <a:spLocks noChangeArrowheads="1"/>
          </p:cNvSpPr>
          <p:nvPr/>
        </p:nvSpPr>
        <p:spPr bwMode="auto">
          <a:xfrm>
            <a:off x="2057400" y="4083050"/>
            <a:ext cx="76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OUT</a:t>
            </a:r>
          </a:p>
        </p:txBody>
      </p:sp>
      <p:sp>
        <p:nvSpPr>
          <p:cNvPr id="263179" name="Text Box 11"/>
          <p:cNvSpPr txBox="1">
            <a:spLocks noChangeArrowheads="1"/>
          </p:cNvSpPr>
          <p:nvPr/>
        </p:nvSpPr>
        <p:spPr bwMode="auto">
          <a:xfrm>
            <a:off x="4419600" y="294005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GET</a:t>
            </a:r>
          </a:p>
        </p:txBody>
      </p:sp>
      <p:sp>
        <p:nvSpPr>
          <p:cNvPr id="263180" name="Text Box 12"/>
          <p:cNvSpPr txBox="1">
            <a:spLocks noChangeArrowheads="1"/>
          </p:cNvSpPr>
          <p:nvPr/>
        </p:nvSpPr>
        <p:spPr bwMode="auto">
          <a:xfrm>
            <a:off x="4419600" y="4083050"/>
            <a:ext cx="76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OUT</a:t>
            </a:r>
          </a:p>
        </p:txBody>
      </p:sp>
      <p:sp>
        <p:nvSpPr>
          <p:cNvPr id="263181" name="Text Box 13"/>
          <p:cNvSpPr txBox="1">
            <a:spLocks noChangeArrowheads="1"/>
          </p:cNvSpPr>
          <p:nvPr/>
        </p:nvSpPr>
        <p:spPr bwMode="auto">
          <a:xfrm>
            <a:off x="6248400" y="43878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Ressources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Dans l'architecture à 3 niveaux, appelée </a:t>
            </a:r>
            <a:r>
              <a:rPr lang="fr-FR" sz="2000" i="1">
                <a:cs typeface="Times New Roman" pitchFamily="18" charset="0"/>
              </a:rPr>
              <a:t>architecture 3-tiers</a:t>
            </a:r>
            <a:r>
              <a:rPr lang="fr-FR" sz="2000">
                <a:cs typeface="Times New Roman" pitchFamily="18" charset="0"/>
              </a:rPr>
              <a:t>, </a:t>
            </a:r>
          </a:p>
          <a:p>
            <a:pPr marL="571500" indent="-571500"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il existe un niveau intermédiaire, c'est une architecture partagée entre : </a:t>
            </a:r>
          </a:p>
          <a:p>
            <a:pPr marL="571500" indent="-571500">
              <a:buFont typeface="Wingdings" pitchFamily="2" charset="2"/>
              <a:buNone/>
            </a:pPr>
            <a:endParaRPr lang="fr-FR" sz="2000">
              <a:cs typeface="Times New Roman" pitchFamily="18" charset="0"/>
            </a:endParaRPr>
          </a:p>
          <a:p>
            <a:pPr marL="571500" indent="-57150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fr-FR" sz="1800" i="1">
                <a:solidFill>
                  <a:srgbClr val="000000"/>
                </a:solidFill>
              </a:rPr>
              <a:t>Un client, c'est-à-dire l'</a:t>
            </a:r>
            <a:r>
              <a:rPr lang="fr-FR" sz="1800" i="1">
                <a:solidFill>
                  <a:srgbClr val="000000"/>
                </a:solidFill>
                <a:latin typeface="Times New Roman" pitchFamily="18" charset="0"/>
                <a:hlinkClick r:id="rId3"/>
              </a:rPr>
              <a:t>ordinateur</a:t>
            </a:r>
            <a:r>
              <a:rPr lang="fr-FR" sz="1800" i="1">
                <a:solidFill>
                  <a:srgbClr val="000000"/>
                </a:solidFill>
              </a:rPr>
              <a:t> demandeur de ressources, équipée d'une interface utilisateur (généralement un </a:t>
            </a:r>
            <a:r>
              <a:rPr lang="fr-FR" sz="1800" i="1">
                <a:solidFill>
                  <a:srgbClr val="000000"/>
                </a:solidFill>
                <a:latin typeface="Times New Roman" pitchFamily="18" charset="0"/>
                <a:hlinkClick r:id="rId4"/>
              </a:rPr>
              <a:t>navigateur web</a:t>
            </a:r>
            <a:r>
              <a:rPr lang="fr-FR" sz="1800" i="1">
                <a:solidFill>
                  <a:srgbClr val="000000"/>
                </a:solidFill>
              </a:rPr>
              <a:t>); </a:t>
            </a:r>
          </a:p>
          <a:p>
            <a:pPr marL="571500" indent="-57150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fr-FR" sz="1800" i="1">
                <a:solidFill>
                  <a:srgbClr val="000000"/>
                </a:solidFill>
              </a:rPr>
              <a:t>Le serveur d'application (ou </a:t>
            </a:r>
            <a:r>
              <a:rPr lang="fr-FR" sz="1800" b="1" i="1">
                <a:solidFill>
                  <a:srgbClr val="000000"/>
                </a:solidFill>
              </a:rPr>
              <a:t>middleware</a:t>
            </a:r>
            <a:r>
              <a:rPr lang="fr-FR" sz="1800" i="1">
                <a:solidFill>
                  <a:srgbClr val="000000"/>
                </a:solidFill>
              </a:rPr>
              <a:t>), chargé de fournir les ressources mais faisant appel à un autre serveur; </a:t>
            </a:r>
          </a:p>
          <a:p>
            <a:pPr marL="571500" indent="-571500">
              <a:spcBef>
                <a:spcPct val="40000"/>
              </a:spcBef>
              <a:buFont typeface="Wingdings" pitchFamily="2" charset="2"/>
              <a:buAutoNum type="arabicPeriod"/>
            </a:pPr>
            <a:r>
              <a:rPr lang="fr-FR" sz="1800" i="1">
                <a:solidFill>
                  <a:srgbClr val="000000"/>
                </a:solidFill>
                <a:cs typeface="Times New Roman" pitchFamily="18" charset="0"/>
              </a:rPr>
              <a:t>Le serveur de données (</a:t>
            </a:r>
            <a:r>
              <a:rPr lang="fr-FR" sz="1800" i="1">
                <a:solidFill>
                  <a:srgbClr val="000000"/>
                </a:solidFill>
              </a:rPr>
              <a:t>ou </a:t>
            </a:r>
            <a:r>
              <a:rPr lang="fr-FR" sz="1800" b="1" i="1">
                <a:solidFill>
                  <a:srgbClr val="000000"/>
                </a:solidFill>
              </a:rPr>
              <a:t>database server</a:t>
            </a:r>
            <a:r>
              <a:rPr lang="fr-FR" sz="1800" i="1">
                <a:solidFill>
                  <a:srgbClr val="000000"/>
                </a:solidFill>
                <a:cs typeface="Times New Roman" pitchFamily="18" charset="0"/>
              </a:rPr>
              <a:t>) qui va fournir au serveur d'application les données dont il a besoin.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sz="2200">
                <a:cs typeface="Times New Roman" pitchFamily="18" charset="0"/>
              </a:rPr>
              <a:t>Dans l'architecture à trois niveaux, les applications au </a:t>
            </a:r>
            <a:r>
              <a:rPr lang="fr-FR" sz="2200" b="1">
                <a:cs typeface="Times New Roman" pitchFamily="18" charset="0"/>
              </a:rPr>
              <a:t>niveau serveur</a:t>
            </a:r>
            <a:r>
              <a:rPr lang="fr-FR" sz="2200">
                <a:cs typeface="Times New Roman" pitchFamily="18" charset="0"/>
              </a:rPr>
              <a:t> sont </a:t>
            </a:r>
            <a:r>
              <a:rPr lang="fr-FR" sz="2200" b="1">
                <a:cs typeface="Times New Roman" pitchFamily="18" charset="0"/>
              </a:rPr>
              <a:t>délocalisées</a:t>
            </a:r>
            <a:r>
              <a:rPr lang="fr-FR" sz="2200">
                <a:cs typeface="Times New Roman" pitchFamily="18" charset="0"/>
              </a:rPr>
              <a:t>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200">
                <a:cs typeface="Times New Roman" pitchFamily="18" charset="0"/>
              </a:rPr>
              <a:t>	</a:t>
            </a:r>
            <a:r>
              <a:rPr lang="fr-FR" sz="2200" i="1">
                <a:cs typeface="Times New Roman" pitchFamily="18" charset="0"/>
              </a:rPr>
              <a:t>c'est-à-dire, que chaque serveur est spécialisé dans une tâche 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fr-FR" sz="120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serveur web,</a:t>
            </a:r>
          </a:p>
          <a:p>
            <a:pPr lvl="1"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serveur de base de données.</a:t>
            </a:r>
          </a:p>
          <a:p>
            <a:pPr lvl="1">
              <a:lnSpc>
                <a:spcPct val="90000"/>
              </a:lnSpc>
            </a:pPr>
            <a:endParaRPr lang="fr-FR" sz="200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à"/>
            </a:pP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Une plus grande flexibilité/souplesse ;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à"/>
            </a:pP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Une sécurité accrue car elle peut être définie à chaque niveau ;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à"/>
            </a:pP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De meilleures performances, étant donné le partage des tâches entre les différents serveurs.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3. Question :</a:t>
            </a:r>
          </a:p>
        </p:txBody>
      </p:sp>
      <p:sp>
        <p:nvSpPr>
          <p:cNvPr id="268291" name="Rectangle 3"/>
          <p:cNvSpPr>
            <a:spLocks noChangeArrowheads="1"/>
          </p:cNvSpPr>
          <p:nvPr/>
        </p:nvSpPr>
        <p:spPr bwMode="auto">
          <a:xfrm>
            <a:off x="2776538" y="2143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3094038"/>
            <a:ext cx="6640513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3800" i="1">
                <a:solidFill>
                  <a:schemeClr val="tx2"/>
                </a:solidFill>
                <a:cs typeface="Times New Roman" pitchFamily="18" charset="0"/>
              </a:rPr>
              <a:t>Architecture client/serveur</a:t>
            </a:r>
          </a:p>
          <a:p>
            <a:r>
              <a:rPr lang="fr-FR" sz="3800" i="1">
                <a:solidFill>
                  <a:schemeClr val="tx2"/>
                </a:solidFill>
                <a:cs typeface="Times New Roman" pitchFamily="18" charset="0"/>
              </a:rPr>
              <a:t>en 1-tier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4. </a:t>
            </a:r>
            <a:r>
              <a:rPr lang="fr-FR" i="1">
                <a:cs typeface="Times New Roman" pitchFamily="18" charset="0"/>
              </a:rPr>
              <a:t>Architecture multiniveaux</a:t>
            </a:r>
            <a:r>
              <a:rPr lang="fr-FR"/>
              <a:t> </a:t>
            </a:r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fr-FR" sz="2200">
              <a:cs typeface="Times New Roman" pitchFamily="18" charset="0"/>
            </a:endParaRPr>
          </a:p>
          <a:p>
            <a:r>
              <a:rPr lang="fr-FR" sz="2200">
                <a:solidFill>
                  <a:srgbClr val="CC0000"/>
                </a:solidFill>
                <a:cs typeface="Times New Roman" pitchFamily="18" charset="0"/>
              </a:rPr>
              <a:t>Constat :</a:t>
            </a:r>
            <a:r>
              <a:rPr lang="fr-FR" sz="2200">
                <a:cs typeface="Times New Roman" pitchFamily="18" charset="0"/>
              </a:rPr>
              <a:t> dans l'architecture à 3 niveaux, chaque serveur (niveaux 2 et 3) effectue une tâche (un service) spécialisée : </a:t>
            </a:r>
          </a:p>
          <a:p>
            <a:pPr lvl="1"/>
            <a:r>
              <a:rPr lang="fr-FR" sz="2000">
                <a:cs typeface="Times New Roman" pitchFamily="18" charset="0"/>
              </a:rPr>
              <a:t>	Un serveur peut donc utiliser les services d'un ou plusieurs autres serveurs afin de fournir son propre service. </a:t>
            </a:r>
          </a:p>
          <a:p>
            <a:pPr>
              <a:buFont typeface="Wingdings" pitchFamily="2" charset="2"/>
              <a:buNone/>
            </a:pPr>
            <a:endParaRPr lang="fr-FR" sz="2200">
              <a:cs typeface="Times New Roman" pitchFamily="18" charset="0"/>
            </a:endParaRPr>
          </a:p>
          <a:p>
            <a:r>
              <a:rPr lang="fr-FR" sz="2200">
                <a:solidFill>
                  <a:srgbClr val="CC0000"/>
                </a:solidFill>
                <a:cs typeface="Times New Roman" pitchFamily="18" charset="0"/>
              </a:rPr>
              <a:t>Par conséquent,</a:t>
            </a:r>
            <a:r>
              <a:rPr lang="fr-FR" sz="2200">
                <a:cs typeface="Times New Roman" pitchFamily="18" charset="0"/>
              </a:rPr>
              <a:t> l'architecture à trois niveaux est potentiellement une architecture à N niveaux...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z="3000" i="1"/>
              <a:t>Architecture :</a:t>
            </a:r>
          </a:p>
        </p:txBody>
      </p:sp>
      <p:sp>
        <p:nvSpPr>
          <p:cNvPr id="271364" name="Rectangle 4"/>
          <p:cNvSpPr>
            <a:spLocks noChangeArrowheads="1"/>
          </p:cNvSpPr>
          <p:nvPr/>
        </p:nvSpPr>
        <p:spPr bwMode="auto">
          <a:xfrm>
            <a:off x="2933700" y="1347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grpSp>
        <p:nvGrpSpPr>
          <p:cNvPr id="271372" name="Group 12"/>
          <p:cNvGrpSpPr>
            <a:grpSpLocks/>
          </p:cNvGrpSpPr>
          <p:nvPr/>
        </p:nvGrpSpPr>
        <p:grpSpPr bwMode="auto">
          <a:xfrm>
            <a:off x="1524000" y="1857375"/>
            <a:ext cx="6019800" cy="4464050"/>
            <a:chOff x="960" y="1170"/>
            <a:chExt cx="3792" cy="2812"/>
          </a:xfrm>
        </p:grpSpPr>
        <p:grpSp>
          <p:nvGrpSpPr>
            <p:cNvPr id="271368" name="Group 8"/>
            <p:cNvGrpSpPr>
              <a:grpSpLocks/>
            </p:cNvGrpSpPr>
            <p:nvPr/>
          </p:nvGrpSpPr>
          <p:grpSpPr bwMode="auto">
            <a:xfrm>
              <a:off x="960" y="1170"/>
              <a:ext cx="3792" cy="2812"/>
              <a:chOff x="1008" y="1170"/>
              <a:chExt cx="3792" cy="2812"/>
            </a:xfrm>
          </p:grpSpPr>
          <p:pic>
            <p:nvPicPr>
              <p:cNvPr id="271363" name="Picture 3" descr="architecture multiniveaux"/>
              <p:cNvPicPr>
                <a:picLocks noChangeAspect="1" noChangeArrowheads="1"/>
              </p:cNvPicPr>
              <p:nvPr/>
            </p:nvPicPr>
            <p:blipFill>
              <a:blip r:embed="rId3" r:link="rId4"/>
              <a:srcRect/>
              <a:stretch>
                <a:fillRect/>
              </a:stretch>
            </p:blipFill>
            <p:spPr bwMode="auto">
              <a:xfrm>
                <a:off x="1848" y="1170"/>
                <a:ext cx="2064" cy="2622"/>
              </a:xfrm>
              <a:prstGeom prst="rect">
                <a:avLst/>
              </a:prstGeom>
              <a:noFill/>
            </p:spPr>
          </p:pic>
          <p:pic>
            <p:nvPicPr>
              <p:cNvPr id="271365" name="Picture 5" descr="architecture client/serveur à trois niveaux"/>
              <p:cNvPicPr>
                <a:picLocks noChangeAspect="1" noChangeArrowheads="1"/>
              </p:cNvPicPr>
              <p:nvPr/>
            </p:nvPicPr>
            <p:blipFill>
              <a:blip r:embed="rId5" r:link="rId6"/>
              <a:srcRect/>
              <a:stretch>
                <a:fillRect/>
              </a:stretch>
            </p:blipFill>
            <p:spPr bwMode="auto">
              <a:xfrm>
                <a:off x="3984" y="2544"/>
                <a:ext cx="816" cy="62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271366" name="Picture 6" descr="architecture client/serveur à trois niveaux"/>
              <p:cNvPicPr>
                <a:picLocks noChangeAspect="1" noChangeArrowheads="1"/>
              </p:cNvPicPr>
              <p:nvPr/>
            </p:nvPicPr>
            <p:blipFill>
              <a:blip r:embed="rId5" r:link="rId6"/>
              <a:srcRect/>
              <a:stretch>
                <a:fillRect/>
              </a:stretch>
            </p:blipFill>
            <p:spPr bwMode="auto">
              <a:xfrm>
                <a:off x="1008" y="2544"/>
                <a:ext cx="816" cy="62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271367" name="Picture 7" descr="architecture client/serveur à trois niveaux"/>
              <p:cNvPicPr>
                <a:picLocks noChangeAspect="1" noChangeArrowheads="1"/>
              </p:cNvPicPr>
              <p:nvPr/>
            </p:nvPicPr>
            <p:blipFill>
              <a:blip r:embed="rId5" r:link="rId6"/>
              <a:srcRect/>
              <a:stretch>
                <a:fillRect/>
              </a:stretch>
            </p:blipFill>
            <p:spPr bwMode="auto">
              <a:xfrm>
                <a:off x="3984" y="3360"/>
                <a:ext cx="816" cy="62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  <p:sp>
          <p:nvSpPr>
            <p:cNvPr id="271369" name="Line 9"/>
            <p:cNvSpPr>
              <a:spLocks noChangeShapeType="1"/>
            </p:cNvSpPr>
            <p:nvPr/>
          </p:nvSpPr>
          <p:spPr bwMode="auto">
            <a:xfrm>
              <a:off x="3408" y="2880"/>
              <a:ext cx="528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1370" name="Line 10"/>
            <p:cNvSpPr>
              <a:spLocks noChangeShapeType="1"/>
            </p:cNvSpPr>
            <p:nvPr/>
          </p:nvSpPr>
          <p:spPr bwMode="auto">
            <a:xfrm>
              <a:off x="3408" y="3648"/>
              <a:ext cx="528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1371" name="Line 11"/>
            <p:cNvSpPr>
              <a:spLocks noChangeShapeType="1"/>
            </p:cNvSpPr>
            <p:nvPr/>
          </p:nvSpPr>
          <p:spPr bwMode="auto">
            <a:xfrm>
              <a:off x="1776" y="3072"/>
              <a:ext cx="672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cs typeface="Times New Roman" pitchFamily="18" charset="0"/>
              </a:rPr>
              <a:t>Client lourd :</a:t>
            </a:r>
            <a:endParaRPr lang="fr-F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Le terme « </a:t>
            </a:r>
            <a:r>
              <a:rPr lang="fr-FR" sz="2000" b="1">
                <a:cs typeface="Times New Roman" pitchFamily="18" charset="0"/>
              </a:rPr>
              <a:t>client lourd</a:t>
            </a:r>
            <a:r>
              <a:rPr lang="fr-FR" sz="2000">
                <a:cs typeface="Times New Roman" pitchFamily="18" charset="0"/>
              </a:rPr>
              <a:t> »,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 i="1">
                <a:cs typeface="Times New Roman" pitchFamily="18" charset="0"/>
              </a:rPr>
              <a:t>	en anglais « fat client » ou « heavy client »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 i="1">
                <a:cs typeface="Times New Roman" pitchFamily="18" charset="0"/>
              </a:rPr>
              <a:t>	par opposition au </a:t>
            </a:r>
            <a:r>
              <a:rPr lang="fr-FR" sz="2000" i="1">
                <a:latin typeface="Times New Roman" pitchFamily="18" charset="0"/>
                <a:cs typeface="Times New Roman" pitchFamily="18" charset="0"/>
                <a:hlinkClick r:id="rId3"/>
              </a:rPr>
              <a:t>client léger</a:t>
            </a:r>
            <a:r>
              <a:rPr lang="fr-FR" sz="2000" i="1">
                <a:cs typeface="Times New Roman" pitchFamily="18" charset="0"/>
              </a:rPr>
              <a:t>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désigne une application cliente graphique exécutée sur le </a:t>
            </a:r>
            <a:r>
              <a:rPr lang="fr-FR" sz="2000">
                <a:latin typeface="Times New Roman" pitchFamily="18" charset="0"/>
                <a:cs typeface="Times New Roman" pitchFamily="18" charset="0"/>
                <a:hlinkClick r:id="rId4"/>
              </a:rPr>
              <a:t>système d'exploitation</a:t>
            </a:r>
            <a:r>
              <a:rPr lang="fr-FR" sz="2000">
                <a:cs typeface="Times New Roman" pitchFamily="18" charset="0"/>
              </a:rPr>
              <a:t> de l'utilisateur.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fr-FR" sz="200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Un client lourd possède généralement des capacités de traitement évoluées et peut posséder une interface graphique sophistiquée. </a:t>
            </a:r>
          </a:p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Néanmoins, ceci demande un effort de développement et tend à mêler la </a:t>
            </a:r>
            <a:r>
              <a:rPr lang="fr-FR" sz="1800" b="1">
                <a:cs typeface="Times New Roman" pitchFamily="18" charset="0"/>
              </a:rPr>
              <a:t>logique de présentation</a:t>
            </a:r>
            <a:r>
              <a:rPr lang="fr-FR" sz="1800">
                <a:cs typeface="Times New Roman" pitchFamily="18" charset="0"/>
              </a:rPr>
              <a:t> (l'interface graphique) avec la </a:t>
            </a:r>
            <a:r>
              <a:rPr lang="fr-FR" sz="1800" b="1">
                <a:cs typeface="Times New Roman" pitchFamily="18" charset="0"/>
              </a:rPr>
              <a:t>logique applicative</a:t>
            </a:r>
            <a:r>
              <a:rPr lang="fr-FR" sz="1800">
                <a:cs typeface="Times New Roman" pitchFamily="18" charset="0"/>
              </a:rPr>
              <a:t> (les traitements).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cs typeface="Times New Roman" pitchFamily="18" charset="0"/>
              </a:rPr>
              <a:t>Client léger :</a:t>
            </a:r>
            <a:endParaRPr lang="fr-F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Le terme « </a:t>
            </a:r>
            <a:r>
              <a:rPr lang="fr-FR" sz="2000" b="1">
                <a:cs typeface="Times New Roman" pitchFamily="18" charset="0"/>
              </a:rPr>
              <a:t>client léger</a:t>
            </a:r>
            <a:r>
              <a:rPr lang="fr-FR" sz="2000">
                <a:cs typeface="Times New Roman" pitchFamily="18" charset="0"/>
              </a:rPr>
              <a:t> »,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</a:t>
            </a:r>
            <a:r>
              <a:rPr lang="fr-FR" sz="2000" i="1">
                <a:cs typeface="Times New Roman" pitchFamily="18" charset="0"/>
              </a:rPr>
              <a:t>parfois « client pauvre », en anglais « thin client » par opposition au </a:t>
            </a:r>
            <a:r>
              <a:rPr lang="fr-FR" sz="2000" i="1">
                <a:latin typeface="Times New Roman" pitchFamily="18" charset="0"/>
                <a:cs typeface="Times New Roman" pitchFamily="18" charset="0"/>
                <a:hlinkClick r:id="rId3"/>
              </a:rPr>
              <a:t>client lourd</a:t>
            </a:r>
            <a:r>
              <a:rPr lang="fr-FR" sz="2000" i="1">
                <a:cs typeface="Times New Roman" pitchFamily="18" charset="0"/>
              </a:rPr>
              <a:t>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désigne une application accessible via une interface web (en </a:t>
            </a:r>
            <a:r>
              <a:rPr lang="fr-FR" sz="2000">
                <a:latin typeface="Times New Roman" pitchFamily="18" charset="0"/>
                <a:cs typeface="Times New Roman" pitchFamily="18" charset="0"/>
                <a:hlinkClick r:id="rId4"/>
              </a:rPr>
              <a:t>HTML</a:t>
            </a:r>
            <a:r>
              <a:rPr lang="fr-FR" sz="2000">
                <a:cs typeface="Times New Roman" pitchFamily="18" charset="0"/>
              </a:rPr>
              <a:t>) consultable à l'aide d'un </a:t>
            </a:r>
            <a:r>
              <a:rPr lang="fr-FR" sz="2000">
                <a:latin typeface="Times New Roman" pitchFamily="18" charset="0"/>
                <a:cs typeface="Times New Roman" pitchFamily="18" charset="0"/>
                <a:hlinkClick r:id="rId5"/>
              </a:rPr>
              <a:t>navigateur web</a:t>
            </a:r>
            <a:r>
              <a:rPr lang="fr-FR" sz="2000">
                <a:cs typeface="Times New Roman" pitchFamily="18" charset="0"/>
              </a:rPr>
              <a:t>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	où la totalité de la logique métier est traitée du côté du serveur. Pour ces raisons, le </a:t>
            </a:r>
            <a:r>
              <a:rPr lang="fr-FR" sz="2000">
                <a:latin typeface="Times New Roman" pitchFamily="18" charset="0"/>
                <a:cs typeface="Times New Roman" pitchFamily="18" charset="0"/>
                <a:hlinkClick r:id="rId6"/>
              </a:rPr>
              <a:t>navigateur</a:t>
            </a:r>
            <a:r>
              <a:rPr lang="fr-FR" sz="2000">
                <a:cs typeface="Times New Roman" pitchFamily="18" charset="0"/>
              </a:rPr>
              <a:t> est parfois appelé </a:t>
            </a:r>
            <a:r>
              <a:rPr lang="fr-FR" sz="2000" b="1">
                <a:cs typeface="Times New Roman" pitchFamily="18" charset="0"/>
              </a:rPr>
              <a:t>client universel</a:t>
            </a:r>
            <a:r>
              <a:rPr lang="fr-FR" sz="200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fr-FR" sz="2000">
                <a:cs typeface="Times New Roman" pitchFamily="18" charset="0"/>
              </a:rPr>
              <a:t>L'origine du terme provient de la limitation du langage HTML, qui ne permet de faire des interfaces relativement pauvres en interactivité, si ce n'est pas le biais du langage </a:t>
            </a:r>
            <a:r>
              <a:rPr lang="fr-FR" sz="2000">
                <a:latin typeface="Times New Roman" pitchFamily="18" charset="0"/>
                <a:cs typeface="Times New Roman" pitchFamily="18" charset="0"/>
                <a:hlinkClick r:id="rId7"/>
              </a:rPr>
              <a:t>javascript</a:t>
            </a:r>
            <a:r>
              <a:rPr lang="fr-FR" sz="2000">
                <a:latin typeface="Times New Roman" pitchFamily="18" charset="0"/>
                <a:cs typeface="Times New Roman" pitchFamily="18" charset="0"/>
              </a:rPr>
              <a:t>, DHTML, XHTML, etc.</a:t>
            </a:r>
            <a:r>
              <a:rPr lang="fr-FR" sz="2000"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cs typeface="Times New Roman" pitchFamily="18" charset="0"/>
              </a:rPr>
              <a:t>Client riche :</a:t>
            </a:r>
            <a:endParaRPr lang="fr-F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196262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Un « </a:t>
            </a:r>
            <a:r>
              <a:rPr lang="fr-FR" sz="1800" b="1">
                <a:cs typeface="Times New Roman" pitchFamily="18" charset="0"/>
              </a:rPr>
              <a:t>client riche</a:t>
            </a:r>
            <a:r>
              <a:rPr lang="fr-FR" sz="1800">
                <a:cs typeface="Times New Roman" pitchFamily="18" charset="0"/>
              </a:rPr>
              <a:t> » est un compromis entre le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3"/>
              </a:rPr>
              <a:t>client léger</a:t>
            </a:r>
            <a:r>
              <a:rPr lang="fr-FR" sz="1800">
                <a:cs typeface="Times New Roman" pitchFamily="18" charset="0"/>
              </a:rPr>
              <a:t> et le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4"/>
              </a:rPr>
              <a:t>client lourd</a:t>
            </a:r>
            <a:r>
              <a:rPr lang="fr-FR" sz="180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L'objectif du client riche est donc de :</a:t>
            </a:r>
          </a:p>
          <a:p>
            <a:pPr lvl="1"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proposer une interface graphique, décrite avec une grammaire de description basée sur la syntaxe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5"/>
              </a:rPr>
              <a:t>XML</a:t>
            </a:r>
            <a:r>
              <a:rPr lang="fr-FR" sz="1800">
                <a:cs typeface="Times New Roman" pitchFamily="18" charset="0"/>
              </a:rPr>
              <a:t>, </a:t>
            </a:r>
          </a:p>
          <a:p>
            <a:pPr lvl="1"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obtenir des fonctionnalités similaires à celles d'un client lourd (glisser déposer, onglets, multi fenêtrage, menus déroulants, …). </a:t>
            </a:r>
          </a:p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Il existe des standards permettant de définir une application riche :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XAML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 (</a:t>
            </a:r>
            <a:r>
              <a:rPr lang="fr-FR" sz="1800" i="1">
                <a:solidFill>
                  <a:srgbClr val="000000"/>
                </a:solidFill>
                <a:cs typeface="Times New Roman" pitchFamily="18" charset="0"/>
              </a:rPr>
              <a:t>eXtensible Application Markup Language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), prononcez « zammel », un standard XML proposé par Microsoft</a:t>
            </a:r>
            <a:r>
              <a:rPr lang="fr-FR" sz="1800">
                <a:cs typeface="Times New Roman" pitchFamily="18" charset="0"/>
              </a:rPr>
              <a:t> ;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XUL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, prononcez « zoul », un standard XML proposé par la fondation Mozilla ;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Flex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, un standard XML proposé par la société Macromedia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>
                <a:cs typeface="Times New Roman" pitchFamily="18" charset="0"/>
              </a:rPr>
              <a:t>Client riche :</a:t>
            </a:r>
            <a:endParaRPr lang="fr-FR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8196262" cy="4267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Un « </a:t>
            </a:r>
            <a:r>
              <a:rPr lang="fr-FR" sz="1800" b="1">
                <a:cs typeface="Times New Roman" pitchFamily="18" charset="0"/>
              </a:rPr>
              <a:t>client riche</a:t>
            </a:r>
            <a:r>
              <a:rPr lang="fr-FR" sz="1800">
                <a:cs typeface="Times New Roman" pitchFamily="18" charset="0"/>
              </a:rPr>
              <a:t> » est un compromis entre le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3"/>
              </a:rPr>
              <a:t>client léger</a:t>
            </a:r>
            <a:r>
              <a:rPr lang="fr-FR" sz="1800">
                <a:cs typeface="Times New Roman" pitchFamily="18" charset="0"/>
              </a:rPr>
              <a:t> et le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4"/>
              </a:rPr>
              <a:t>client lourd</a:t>
            </a:r>
            <a:r>
              <a:rPr lang="fr-FR" sz="1800">
                <a:cs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L'objectif du client riche est donc de :</a:t>
            </a:r>
          </a:p>
          <a:p>
            <a:pPr lvl="1"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proposer une interface graphique, décrite avec une grammaire de description basée sur la syntaxe </a:t>
            </a:r>
            <a:r>
              <a:rPr lang="fr-FR" sz="1800">
                <a:latin typeface="Times New Roman" pitchFamily="18" charset="0"/>
                <a:cs typeface="Times New Roman" pitchFamily="18" charset="0"/>
                <a:hlinkClick r:id="rId5"/>
              </a:rPr>
              <a:t>XML</a:t>
            </a:r>
            <a:r>
              <a:rPr lang="fr-FR" sz="1800">
                <a:cs typeface="Times New Roman" pitchFamily="18" charset="0"/>
              </a:rPr>
              <a:t>, </a:t>
            </a:r>
          </a:p>
          <a:p>
            <a:pPr lvl="1"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obtenir des fonctionnalités similaires à celles d'un client lourd (glisser déposer, onglets, multi fenêtrage, menus déroulants, …). </a:t>
            </a:r>
          </a:p>
          <a:p>
            <a:pPr>
              <a:lnSpc>
                <a:spcPct val="90000"/>
              </a:lnSpc>
            </a:pPr>
            <a:r>
              <a:rPr lang="fr-FR" sz="1800">
                <a:cs typeface="Times New Roman" pitchFamily="18" charset="0"/>
              </a:rPr>
              <a:t>Il existe des standards permettant de définir une application riche :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XAML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 (</a:t>
            </a:r>
            <a:r>
              <a:rPr lang="fr-FR" sz="1800" i="1">
                <a:solidFill>
                  <a:srgbClr val="000000"/>
                </a:solidFill>
                <a:cs typeface="Times New Roman" pitchFamily="18" charset="0"/>
              </a:rPr>
              <a:t>eXtensible Application Markup Language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), prononcez « zammel », un standard XML proposé par Microsoft</a:t>
            </a:r>
            <a:r>
              <a:rPr lang="fr-FR" sz="1800">
                <a:cs typeface="Times New Roman" pitchFamily="18" charset="0"/>
              </a:rPr>
              <a:t> ;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XUL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, prononcez « zoul », un standard XML proposé par la fondation Mozilla ;</a:t>
            </a:r>
          </a:p>
          <a:p>
            <a:pPr lvl="1">
              <a:lnSpc>
                <a:spcPct val="90000"/>
              </a:lnSpc>
            </a:pPr>
            <a:r>
              <a:rPr lang="fr-FR" sz="1800" b="1">
                <a:solidFill>
                  <a:srgbClr val="000000"/>
                </a:solidFill>
                <a:cs typeface="Times New Roman" pitchFamily="18" charset="0"/>
              </a:rPr>
              <a:t>Flex</a:t>
            </a:r>
            <a:r>
              <a:rPr lang="fr-FR" sz="1800">
                <a:solidFill>
                  <a:srgbClr val="000000"/>
                </a:solidFill>
                <a:cs typeface="Times New Roman" pitchFamily="18" charset="0"/>
              </a:rPr>
              <a:t>, un standard XML proposé par la société Macromedia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Introduction :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sz="2000" dirty="0" smtClean="0">
                <a:cs typeface="Times New Roman" pitchFamily="18" charset="0"/>
              </a:rPr>
              <a:t>L'objectif </a:t>
            </a:r>
            <a:r>
              <a:rPr lang="fr-FR" sz="2000" dirty="0">
                <a:cs typeface="Times New Roman" pitchFamily="18" charset="0"/>
              </a:rPr>
              <a:t>premier d'un </a:t>
            </a:r>
            <a:r>
              <a:rPr lang="fr-FR" sz="2000" b="1" dirty="0">
                <a:cs typeface="Times New Roman" pitchFamily="18" charset="0"/>
              </a:rPr>
              <a:t>système d'information,</a:t>
            </a:r>
            <a:r>
              <a:rPr lang="fr-FR" sz="2000" dirty="0">
                <a:cs typeface="Times New Roman" pitchFamily="18" charset="0"/>
              </a:rPr>
              <a:t> quel qu'il soit, est de permettre à plusieurs utilisateurs d'accéder aux mêmes informations :</a:t>
            </a:r>
          </a:p>
          <a:p>
            <a:pPr lvl="1">
              <a:lnSpc>
                <a:spcPct val="90000"/>
              </a:lnSpc>
            </a:pPr>
            <a:endParaRPr lang="fr-FR" sz="180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fr-FR" sz="1800" i="1" dirty="0">
                <a:cs typeface="Times New Roman" pitchFamily="18" charset="0"/>
              </a:rPr>
              <a:t>pour cela, il faut donc regrouper les informations utilisées par l'entreprise ;</a:t>
            </a:r>
          </a:p>
          <a:p>
            <a:pPr lvl="1">
              <a:lnSpc>
                <a:spcPct val="90000"/>
              </a:lnSpc>
            </a:pPr>
            <a:r>
              <a:rPr lang="fr-FR" sz="1800" i="1" dirty="0">
                <a:cs typeface="Times New Roman" pitchFamily="18" charset="0"/>
              </a:rPr>
              <a:t>en terme technique, cela se traduit par la centralisation des données au sein d'une base de données. </a:t>
            </a:r>
          </a:p>
          <a:p>
            <a:pPr lvl="1">
              <a:lnSpc>
                <a:spcPct val="90000"/>
              </a:lnSpc>
            </a:pPr>
            <a:endParaRPr lang="fr-FR" sz="1800" i="1" dirty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fr-FR" sz="2000" i="1" dirty="0">
                <a:cs typeface="Times New Roman" pitchFamily="18" charset="0"/>
              </a:rPr>
              <a:t>Tout système d'information nécessite la réalisation de trois groupes de fonctions: 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fr-FR" sz="1800" i="1" dirty="0">
                <a:cs typeface="Times New Roman" pitchFamily="18" charset="0"/>
              </a:rPr>
              <a:t>le stockage des données, 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fr-FR" sz="1800" i="1" dirty="0">
                <a:cs typeface="Times New Roman" pitchFamily="18" charset="0"/>
              </a:rPr>
              <a:t>la logique applicative et </a:t>
            </a:r>
          </a:p>
          <a:p>
            <a:pPr lvl="1">
              <a:lnSpc>
                <a:spcPct val="90000"/>
              </a:lnSpc>
              <a:buFont typeface="+mj-lt"/>
              <a:buAutoNum type="arabicPeriod"/>
            </a:pPr>
            <a:r>
              <a:rPr lang="fr-FR" sz="1800" i="1" dirty="0">
                <a:cs typeface="Times New Roman" pitchFamily="18" charset="0"/>
              </a:rPr>
              <a:t>la présentation.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Stockage et accès aux données :</a:t>
            </a:r>
          </a:p>
          <a:p>
            <a:pPr>
              <a:buFont typeface="Wingdings" pitchFamily="2" charset="2"/>
              <a:buNone/>
            </a:pPr>
            <a:r>
              <a:rPr lang="fr-FR" sz="2200" dirty="0">
                <a:cs typeface="Times New Roman" pitchFamily="18" charset="0"/>
              </a:rPr>
              <a:t>	Le système de stockage des données a pour but de conserver une quantité plus ou moins importantes de données de façon structurée. </a:t>
            </a:r>
          </a:p>
          <a:p>
            <a:pPr>
              <a:buFont typeface="Wingdings" pitchFamily="2" charset="2"/>
              <a:buNone/>
            </a:pPr>
            <a:r>
              <a:rPr lang="fr-FR" sz="2200" dirty="0">
                <a:cs typeface="Times New Roman" pitchFamily="18" charset="0"/>
              </a:rPr>
              <a:t>	On peut utiliser pour cette partie des systèmes (très variés) qui peuvent être </a:t>
            </a:r>
            <a:r>
              <a:rPr lang="fr-FR" sz="2200" dirty="0" smtClean="0"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None/>
            </a:pPr>
            <a:endParaRPr lang="fr-FR" sz="2200" dirty="0">
              <a:cs typeface="Times New Roman" pitchFamily="18" charset="0"/>
            </a:endParaRPr>
          </a:p>
          <a:p>
            <a:pPr lvl="1"/>
            <a:r>
              <a:rPr lang="fr-FR" sz="2000" dirty="0">
                <a:cs typeface="Times New Roman" pitchFamily="18" charset="0"/>
              </a:rPr>
              <a:t>	des systèmes de fichiers, </a:t>
            </a:r>
          </a:p>
          <a:p>
            <a:pPr lvl="1"/>
            <a:r>
              <a:rPr lang="fr-FR" sz="2000" dirty="0" smtClean="0">
                <a:cs typeface="Times New Roman" pitchFamily="18" charset="0"/>
              </a:rPr>
              <a:t>des </a:t>
            </a:r>
            <a:r>
              <a:rPr lang="fr-FR" sz="2000" dirty="0">
                <a:cs typeface="Times New Roman" pitchFamily="18" charset="0"/>
              </a:rPr>
              <a:t>systèmes de bases de </a:t>
            </a:r>
            <a:r>
              <a:rPr lang="fr-FR" sz="2000" dirty="0" smtClean="0">
                <a:cs typeface="Times New Roman" pitchFamily="18" charset="0"/>
              </a:rPr>
              <a:t>données, </a:t>
            </a:r>
            <a:endParaRPr lang="fr-FR" sz="2000" dirty="0">
              <a:cs typeface="Times New Roman" pitchFamily="18" charset="0"/>
            </a:endParaRPr>
          </a:p>
          <a:p>
            <a:pPr lvl="1"/>
            <a:r>
              <a:rPr lang="fr-FR" sz="2000" dirty="0">
                <a:cs typeface="Times New Roman" pitchFamily="18" charset="0"/>
              </a:rPr>
              <a:t>etc...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Logique applicative :</a:t>
            </a:r>
          </a:p>
          <a:p>
            <a:pPr lvl="1"/>
            <a:r>
              <a:rPr lang="fr-FR" sz="2600" dirty="0">
                <a:cs typeface="Times New Roman" pitchFamily="18" charset="0"/>
              </a:rPr>
              <a:t>	</a:t>
            </a:r>
            <a:r>
              <a:rPr lang="fr-FR" dirty="0">
                <a:cs typeface="Times New Roman" pitchFamily="18" charset="0"/>
              </a:rPr>
              <a:t>La logique applicative est la réalisation informatique du mode de fonctionnement de l'entreprise. </a:t>
            </a:r>
          </a:p>
          <a:p>
            <a:pPr lvl="1"/>
            <a:r>
              <a:rPr lang="fr-FR" dirty="0">
                <a:cs typeface="Times New Roman" pitchFamily="18" charset="0"/>
              </a:rPr>
              <a:t>	Cette logique constitue les traitements nécessaires sur l'information afin de la rendre exploitable par chaque utilisateur</a:t>
            </a:r>
            <a:r>
              <a:rPr lang="fr-FR" dirty="0" smtClean="0">
                <a:cs typeface="Times New Roman" pitchFamily="18" charset="0"/>
              </a:rPr>
              <a:t>.</a:t>
            </a:r>
          </a:p>
          <a:p>
            <a:pPr lvl="1"/>
            <a:r>
              <a:rPr lang="fr-FR" dirty="0" smtClean="0">
                <a:cs typeface="Times New Roman" pitchFamily="18" charset="0"/>
              </a:rPr>
              <a:t>Les règles de gestions (</a:t>
            </a:r>
            <a:r>
              <a:rPr lang="fr-FR" dirty="0" smtClean="0"/>
              <a:t>des règles d'activité )</a:t>
            </a:r>
            <a:endParaRPr lang="fr-FR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Présentation :</a:t>
            </a:r>
          </a:p>
          <a:p>
            <a:pPr marL="712788" lvl="1" indent="-263525" defTabSz="449263"/>
            <a:r>
              <a:rPr lang="fr-FR" dirty="0">
                <a:cs typeface="Times New Roman" pitchFamily="18" charset="0"/>
              </a:rPr>
              <a:t>	La présentation est la partie la plus immédiatement visible pour l'utilisateur.</a:t>
            </a:r>
          </a:p>
          <a:p>
            <a:pPr lvl="1" defTabSz="449263"/>
            <a:r>
              <a:rPr lang="fr-FR" dirty="0">
                <a:cs typeface="Times New Roman" pitchFamily="18" charset="0"/>
              </a:rPr>
              <a:t>Elle a donc une importance primordiale.</a:t>
            </a:r>
          </a:p>
          <a:p>
            <a:pPr lvl="1" defTabSz="449263"/>
            <a:r>
              <a:rPr lang="fr-FR" dirty="0">
                <a:cs typeface="Times New Roman" pitchFamily="18" charset="0"/>
              </a:rPr>
              <a:t>Son évolution a été très importante depuis les débuts de l'informatique et des systèmes d’information. </a:t>
            </a:r>
          </a:p>
          <a:p>
            <a:pPr>
              <a:buFont typeface="Wingdings" pitchFamily="2" charset="2"/>
              <a:buNone/>
            </a:pPr>
            <a:endParaRPr lang="fr-FR" sz="2400" dirty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fr-FR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sz="3600"/>
              <a:t>Architectures client/serveur 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2000" i="1">
                <a:cs typeface="Times New Roman" pitchFamily="18" charset="0"/>
              </a:rPr>
              <a:t>constituent une étape importante dans l'évolution des systèmes d'informations…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>
                <a:cs typeface="Times New Roman" pitchFamily="18" charset="0"/>
              </a:rPr>
              <a:t>1. Architecture 2-tiers</a:t>
            </a:r>
            <a:r>
              <a:rPr lang="fr-FR" dirty="0"/>
              <a:t> </a:t>
            </a:r>
          </a:p>
        </p:txBody>
      </p:sp>
      <p:sp>
        <p:nvSpPr>
          <p:cNvPr id="262148" name="Rectangle 4"/>
          <p:cNvSpPr>
            <a:spLocks noChangeArrowheads="1"/>
          </p:cNvSpPr>
          <p:nvPr/>
        </p:nvSpPr>
        <p:spPr bwMode="auto">
          <a:xfrm>
            <a:off x="2776538" y="2143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262147" name="Picture 3" descr="architecture client/serveur à deux niveaux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905000" y="2057400"/>
            <a:ext cx="5334000" cy="3821113"/>
          </a:xfrm>
          <a:prstGeom prst="rect">
            <a:avLst/>
          </a:prstGeom>
          <a:noFill/>
        </p:spPr>
      </p:pic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2971800" y="2743200"/>
            <a:ext cx="60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GET</a:t>
            </a:r>
          </a:p>
        </p:txBody>
      </p:sp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2971800" y="4038600"/>
            <a:ext cx="76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OUT</a:t>
            </a:r>
          </a:p>
        </p:txBody>
      </p:sp>
      <p:sp>
        <p:nvSpPr>
          <p:cNvPr id="262151" name="Text Box 7"/>
          <p:cNvSpPr txBox="1">
            <a:spLocks noChangeArrowheads="1"/>
          </p:cNvSpPr>
          <p:nvPr/>
        </p:nvSpPr>
        <p:spPr bwMode="auto">
          <a:xfrm>
            <a:off x="6400800" y="37020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rgbClr val="CC0000"/>
                </a:solidFill>
              </a:rPr>
              <a:t>Ressources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L'architecture à deux niveaux (aussi appelée </a:t>
            </a:r>
            <a:r>
              <a:rPr lang="fr-FR" sz="2000" i="1">
                <a:cs typeface="Times New Roman" pitchFamily="18" charset="0"/>
              </a:rPr>
              <a:t>architecture 2-tier)</a:t>
            </a:r>
            <a:r>
              <a:rPr lang="fr-FR" sz="2000">
                <a:cs typeface="Times New Roman" pitchFamily="18" charset="0"/>
              </a:rPr>
              <a:t>, </a:t>
            </a:r>
          </a:p>
          <a:p>
            <a:pPr>
              <a:buFont typeface="Wingdings" pitchFamily="2" charset="2"/>
              <a:buNone/>
            </a:pPr>
            <a:endParaRPr lang="fr-FR" sz="1400" i="1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fr-FR" sz="2000" i="1">
                <a:cs typeface="Times New Roman" pitchFamily="18" charset="0"/>
              </a:rPr>
              <a:t>« tier »</a:t>
            </a:r>
            <a:r>
              <a:rPr lang="fr-FR" sz="2000">
                <a:cs typeface="Times New Roman" pitchFamily="18" charset="0"/>
              </a:rPr>
              <a:t> signifiant </a:t>
            </a:r>
            <a:r>
              <a:rPr lang="fr-FR" sz="2000" i="1">
                <a:cs typeface="Times New Roman" pitchFamily="18" charset="0"/>
              </a:rPr>
              <a:t>rangée</a:t>
            </a:r>
            <a:r>
              <a:rPr lang="fr-FR" sz="2000">
                <a:cs typeface="Times New Roman" pitchFamily="18" charset="0"/>
              </a:rPr>
              <a:t> en anglais,</a:t>
            </a:r>
          </a:p>
          <a:p>
            <a:pPr>
              <a:buFont typeface="Wingdings" pitchFamily="2" charset="2"/>
              <a:buNone/>
            </a:pPr>
            <a:endParaRPr lang="fr-FR" sz="120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fr-FR" sz="2000">
                <a:cs typeface="Times New Roman" pitchFamily="18" charset="0"/>
              </a:rPr>
              <a:t>caractérise les systèmes clients/serveurs pour lesquels :</a:t>
            </a:r>
          </a:p>
          <a:p>
            <a:pPr lvl="1"/>
            <a:r>
              <a:rPr lang="fr-FR" sz="1800">
                <a:cs typeface="Times New Roman" pitchFamily="18" charset="0"/>
              </a:rPr>
              <a:t>le client demande une ressource (</a:t>
            </a:r>
            <a:r>
              <a:rPr lang="fr-FR" sz="1800">
                <a:solidFill>
                  <a:srgbClr val="CC0000"/>
                </a:solidFill>
                <a:cs typeface="Times New Roman" pitchFamily="18" charset="0"/>
              </a:rPr>
              <a:t>GET</a:t>
            </a:r>
            <a:r>
              <a:rPr lang="fr-FR" sz="1800">
                <a:cs typeface="Times New Roman" pitchFamily="18" charset="0"/>
              </a:rPr>
              <a:t>), et</a:t>
            </a:r>
          </a:p>
          <a:p>
            <a:pPr lvl="1"/>
            <a:r>
              <a:rPr lang="fr-FR" sz="1800">
                <a:cs typeface="Times New Roman" pitchFamily="18" charset="0"/>
              </a:rPr>
              <a:t>le serveur la lui fournit directement (</a:t>
            </a:r>
            <a:r>
              <a:rPr lang="fr-FR" sz="1800">
                <a:solidFill>
                  <a:srgbClr val="CC0000"/>
                </a:solidFill>
                <a:cs typeface="Times New Roman" pitchFamily="18" charset="0"/>
              </a:rPr>
              <a:t>OUT</a:t>
            </a:r>
            <a:r>
              <a:rPr lang="fr-FR" sz="1800">
                <a:cs typeface="Times New Roman" pitchFamily="18" charset="0"/>
              </a:rPr>
              <a:t>), en utilisant ses propres ressources. </a:t>
            </a:r>
          </a:p>
          <a:p>
            <a:pPr>
              <a:buFont typeface="Wingdings" pitchFamily="2" charset="2"/>
              <a:buNone/>
            </a:pPr>
            <a:endParaRPr lang="fr-FR" sz="140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fr-FR" sz="140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fr-FR" sz="1400">
              <a:cs typeface="Times New Roman" pitchFamily="18" charset="0"/>
            </a:endParaRPr>
          </a:p>
          <a:p>
            <a:r>
              <a:rPr lang="fr-FR" sz="1400">
                <a:solidFill>
                  <a:srgbClr val="CC0000"/>
                </a:solidFill>
                <a:cs typeface="Times New Roman" pitchFamily="18" charset="0"/>
              </a:rPr>
              <a:t>Remarque :</a:t>
            </a:r>
            <a:r>
              <a:rPr lang="fr-FR" sz="1400">
                <a:cs typeface="Times New Roman" pitchFamily="18" charset="0"/>
              </a:rPr>
              <a:t> 	Cela signifie que le serveur ne fait pas appel à une autre 			application afin de fournir une partie du service.</a:t>
            </a:r>
            <a:r>
              <a:rPr lang="fr-FR" sz="2000"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/>
              <a:t>cours n°1</a:t>
            </a:r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600">
                <a:cs typeface="Times New Roman" pitchFamily="18" charset="0"/>
              </a:rPr>
              <a:t>L'architecture à deux niveaux est donc une architecture client/serveur dans laquelle :</a:t>
            </a:r>
          </a:p>
          <a:p>
            <a:pPr lvl="1"/>
            <a:r>
              <a:rPr lang="fr-FR" sz="2200">
                <a:cs typeface="Times New Roman" pitchFamily="18" charset="0"/>
              </a:rPr>
              <a:t>le serveur est polyvalent, </a:t>
            </a:r>
          </a:p>
          <a:p>
            <a:pPr lvl="1">
              <a:buFont typeface="Wingdings" pitchFamily="2" charset="2"/>
              <a:buNone/>
            </a:pPr>
            <a:r>
              <a:rPr lang="fr-FR" sz="2200">
                <a:cs typeface="Times New Roman" pitchFamily="18" charset="0"/>
              </a:rPr>
              <a:t>	c'est-à-dire qu'il est capable de fournir directement l'ensemble des ressources demandées par le client.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6174</TotalTime>
  <Words>340</Words>
  <Application>Microsoft PowerPoint</Application>
  <PresentationFormat>Affichage à l'écran (4:3)</PresentationFormat>
  <Paragraphs>156</Paragraphs>
  <Slides>19</Slides>
  <Notes>19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Profil</vt:lpstr>
      <vt:lpstr>PHP/MySQL ESSAI</vt:lpstr>
      <vt:lpstr>Introduction :</vt:lpstr>
      <vt:lpstr>Diapositive 3</vt:lpstr>
      <vt:lpstr>Diapositive 4</vt:lpstr>
      <vt:lpstr>Diapositive 5</vt:lpstr>
      <vt:lpstr>Architectures client/serveur </vt:lpstr>
      <vt:lpstr>1. Architecture 2-tiers </vt:lpstr>
      <vt:lpstr>Diapositive 8</vt:lpstr>
      <vt:lpstr>Diapositive 9</vt:lpstr>
      <vt:lpstr>2. Architecture 3-tiers </vt:lpstr>
      <vt:lpstr>Diapositive 11</vt:lpstr>
      <vt:lpstr>Diapositive 12</vt:lpstr>
      <vt:lpstr>3. Question :</vt:lpstr>
      <vt:lpstr>4. Architecture multiniveaux </vt:lpstr>
      <vt:lpstr>Architecture :</vt:lpstr>
      <vt:lpstr>Client lourd :</vt:lpstr>
      <vt:lpstr>Client léger :</vt:lpstr>
      <vt:lpstr>Client riche :</vt:lpstr>
      <vt:lpstr>Client riche :</vt:lpstr>
    </vt:vector>
  </TitlesOfParts>
  <Company> loria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maghrebi</dc:creator>
  <cp:lastModifiedBy>harrathi</cp:lastModifiedBy>
  <cp:revision>306</cp:revision>
  <dcterms:created xsi:type="dcterms:W3CDTF">2006-12-01T14:29:46Z</dcterms:created>
  <dcterms:modified xsi:type="dcterms:W3CDTF">2009-11-22T20:32:22Z</dcterms:modified>
</cp:coreProperties>
</file>