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37"/>
  </p:notesMasterIdLst>
  <p:handoutMasterIdLst>
    <p:handoutMasterId r:id="rId38"/>
  </p:handoutMasterIdLst>
  <p:sldIdLst>
    <p:sldId id="385" r:id="rId2"/>
    <p:sldId id="436" r:id="rId3"/>
    <p:sldId id="437" r:id="rId4"/>
    <p:sldId id="438" r:id="rId5"/>
    <p:sldId id="439" r:id="rId6"/>
    <p:sldId id="440" r:id="rId7"/>
    <p:sldId id="441" r:id="rId8"/>
    <p:sldId id="442" r:id="rId9"/>
    <p:sldId id="443" r:id="rId10"/>
    <p:sldId id="444" r:id="rId11"/>
    <p:sldId id="445" r:id="rId12"/>
    <p:sldId id="446" r:id="rId13"/>
    <p:sldId id="447" r:id="rId14"/>
    <p:sldId id="448" r:id="rId15"/>
    <p:sldId id="449" r:id="rId16"/>
    <p:sldId id="450" r:id="rId17"/>
    <p:sldId id="451" r:id="rId18"/>
    <p:sldId id="452" r:id="rId19"/>
    <p:sldId id="453" r:id="rId20"/>
    <p:sldId id="454" r:id="rId21"/>
    <p:sldId id="455" r:id="rId22"/>
    <p:sldId id="456" r:id="rId23"/>
    <p:sldId id="457" r:id="rId24"/>
    <p:sldId id="458" r:id="rId25"/>
    <p:sldId id="459" r:id="rId26"/>
    <p:sldId id="460" r:id="rId27"/>
    <p:sldId id="461" r:id="rId28"/>
    <p:sldId id="465" r:id="rId29"/>
    <p:sldId id="466" r:id="rId30"/>
    <p:sldId id="469" r:id="rId31"/>
    <p:sldId id="470" r:id="rId32"/>
    <p:sldId id="471" r:id="rId33"/>
    <p:sldId id="472" r:id="rId34"/>
    <p:sldId id="473" r:id="rId35"/>
    <p:sldId id="474" r:id="rId36"/>
  </p:sldIdLst>
  <p:sldSz cx="9144000" cy="6858000" type="screen4x3"/>
  <p:notesSz cx="6858000" cy="9144000"/>
  <p:defaultTextStyle>
    <a:defPPr>
      <a:defRPr lang="fr-FR"/>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533" autoAdjust="0"/>
  </p:normalViewPr>
  <p:slideViewPr>
    <p:cSldViewPr>
      <p:cViewPr varScale="1">
        <p:scale>
          <a:sx n="66" d="100"/>
          <a:sy n="66" d="100"/>
        </p:scale>
        <p:origin x="-552"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3" d="100"/>
          <a:sy n="53" d="100"/>
        </p:scale>
        <p:origin x="-184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_rels/viewProps.xml.rels><?xml version="1.0" encoding="UTF-8" standalone="yes"?>
<Relationships xmlns="http://schemas.openxmlformats.org/package/2006/relationships"><Relationship Id="rId1" Type="http://schemas.openxmlformats.org/officeDocument/2006/relationships/slide" Target="slides/slide1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3634432-3288-4CBB-824F-5F349EF02F22}" type="datetimeFigureOut">
              <a:rPr lang="fr-FR" smtClean="0"/>
              <a:pPr/>
              <a:t>14/12/2009</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1F5FB10-201D-4E89-958C-3A1EFA769979}"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fr-FR"/>
          </a:p>
        </p:txBody>
      </p:sp>
      <p:sp>
        <p:nvSpPr>
          <p:cNvPr id="112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fr-FR"/>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fr-FR"/>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B2501C07-92A4-4B2A-931F-F1852E012314}" type="slidenum">
              <a:rPr lang="fr-FR"/>
              <a:pPr/>
              <a:t>‹N°›</a:t>
            </a:fld>
            <a:endParaRPr lang="fr-F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EC7070-48EF-4C23-AEBE-2E2F7C46E31D}" type="slidenum">
              <a:rPr lang="fr-FR"/>
              <a:pPr/>
              <a:t>1</a:t>
            </a:fld>
            <a:endParaRPr lang="fr-FR"/>
          </a:p>
        </p:txBody>
      </p:sp>
      <p:sp>
        <p:nvSpPr>
          <p:cNvPr id="279554" name="Rectangle 2"/>
          <p:cNvSpPr>
            <a:spLocks noGrp="1" noRot="1" noChangeAspect="1" noChangeArrowheads="1" noTextEdit="1"/>
          </p:cNvSpPr>
          <p:nvPr>
            <p:ph type="sldImg"/>
          </p:nvPr>
        </p:nvSpPr>
        <p:spPr>
          <a:xfrm>
            <a:off x="1143000" y="685800"/>
            <a:ext cx="4572000" cy="3429000"/>
          </a:xfrm>
          <a:ln/>
        </p:spPr>
      </p:sp>
      <p:sp>
        <p:nvSpPr>
          <p:cNvPr id="279555" name="Rectangle 3"/>
          <p:cNvSpPr>
            <a:spLocks noGrp="1" noChangeArrowheads="1"/>
          </p:cNvSpPr>
          <p:nvPr>
            <p:ph type="body" idx="1"/>
          </p:nvPr>
        </p:nvSpPr>
        <p:spPr/>
        <p:txBody>
          <a:bodyPr/>
          <a:lstStyle/>
          <a:p>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128F86F7-1D6F-4FA1-B801-040EC97E0AF6}" type="slidenum">
              <a:rPr lang="fr-CA" smtClean="0"/>
              <a:pPr/>
              <a:t>10</a:t>
            </a:fld>
            <a:endParaRPr lang="fr-CA"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9770541E-5398-46C6-9F2A-B171C2399C53}" type="slidenum">
              <a:rPr lang="fr-CA" smtClean="0"/>
              <a:pPr/>
              <a:t>11</a:t>
            </a:fld>
            <a:endParaRPr lang="fr-CA"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sldNum" sz="quarter" idx="5"/>
          </p:nvPr>
        </p:nvSpPr>
        <p:spPr>
          <a:noFill/>
        </p:spPr>
        <p:txBody>
          <a:bodyPr/>
          <a:lstStyle/>
          <a:p>
            <a:fld id="{28025954-B0E3-4995-BFE1-25B409F4DFE5}" type="slidenum">
              <a:rPr lang="fr-CA" smtClean="0"/>
              <a:pPr/>
              <a:t>12</a:t>
            </a:fld>
            <a:endParaRPr lang="fr-CA"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a:noFill/>
        </p:spPr>
        <p:txBody>
          <a:bodyPr/>
          <a:lstStyle/>
          <a:p>
            <a:fld id="{0371DB81-DF38-4891-959D-9DFB85C7F0ED}" type="slidenum">
              <a:rPr lang="fr-CA" smtClean="0"/>
              <a:pPr/>
              <a:t>13</a:t>
            </a:fld>
            <a:endParaRPr lang="fr-CA"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p:cNvSpPr>
            <a:spLocks noGrp="1" noChangeArrowheads="1"/>
          </p:cNvSpPr>
          <p:nvPr>
            <p:ph type="sldNum" sz="quarter" idx="5"/>
          </p:nvPr>
        </p:nvSpPr>
        <p:spPr>
          <a:noFill/>
        </p:spPr>
        <p:txBody>
          <a:bodyPr/>
          <a:lstStyle/>
          <a:p>
            <a:fld id="{81137B01-3474-48B8-A071-63C2592E3F2F}" type="slidenum">
              <a:rPr lang="fr-CA" smtClean="0"/>
              <a:pPr/>
              <a:t>14</a:t>
            </a:fld>
            <a:endParaRPr lang="fr-CA"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sldNum" sz="quarter" idx="5"/>
          </p:nvPr>
        </p:nvSpPr>
        <p:spPr>
          <a:noFill/>
        </p:spPr>
        <p:txBody>
          <a:bodyPr/>
          <a:lstStyle/>
          <a:p>
            <a:fld id="{40B5B99B-00BD-4C61-A021-FAF94B675264}" type="slidenum">
              <a:rPr lang="fr-CA" smtClean="0"/>
              <a:pPr/>
              <a:t>15</a:t>
            </a:fld>
            <a:endParaRPr lang="fr-CA"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DB14702A-6928-43A9-81EA-2DC716ED766F}" type="slidenum">
              <a:rPr lang="fr-CA" smtClean="0"/>
              <a:pPr/>
              <a:t>16</a:t>
            </a:fld>
            <a:endParaRPr lang="fr-CA"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5"/>
          <p:cNvSpPr>
            <a:spLocks noGrp="1" noChangeArrowheads="1"/>
          </p:cNvSpPr>
          <p:nvPr>
            <p:ph type="sldNum" sz="quarter" idx="5"/>
          </p:nvPr>
        </p:nvSpPr>
        <p:spPr>
          <a:noFill/>
        </p:spPr>
        <p:txBody>
          <a:bodyPr/>
          <a:lstStyle/>
          <a:p>
            <a:fld id="{2AA95DA8-1915-4ED1-8638-CEB1ED46D088}" type="slidenum">
              <a:rPr lang="fr-CA" smtClean="0"/>
              <a:pPr/>
              <a:t>17</a:t>
            </a:fld>
            <a:endParaRPr lang="fr-CA"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p:cNvSpPr>
            <a:spLocks noGrp="1" noChangeArrowheads="1"/>
          </p:cNvSpPr>
          <p:nvPr>
            <p:ph type="sldNum" sz="quarter" idx="5"/>
          </p:nvPr>
        </p:nvSpPr>
        <p:spPr>
          <a:noFill/>
        </p:spPr>
        <p:txBody>
          <a:bodyPr/>
          <a:lstStyle/>
          <a:p>
            <a:fld id="{68A2C8AB-A7E9-495A-BD5A-3B21FD72F649}" type="slidenum">
              <a:rPr lang="fr-CA" smtClean="0"/>
              <a:pPr/>
              <a:t>18</a:t>
            </a:fld>
            <a:endParaRPr lang="fr-CA"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
          <p:cNvSpPr>
            <a:spLocks noGrp="1" noChangeArrowheads="1"/>
          </p:cNvSpPr>
          <p:nvPr>
            <p:ph type="sldNum" sz="quarter" idx="5"/>
          </p:nvPr>
        </p:nvSpPr>
        <p:spPr>
          <a:noFill/>
        </p:spPr>
        <p:txBody>
          <a:bodyPr/>
          <a:lstStyle/>
          <a:p>
            <a:fld id="{8307074F-B755-4686-899F-A04C83F82AA3}" type="slidenum">
              <a:rPr lang="fr-CA" smtClean="0"/>
              <a:pPr/>
              <a:t>19</a:t>
            </a:fld>
            <a:endParaRPr lang="fr-CA"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noFill/>
        </p:spPr>
        <p:txBody>
          <a:bodyPr/>
          <a:lstStyle/>
          <a:p>
            <a:fld id="{6E9129C7-3ABE-4C38-B8F0-A09B56EFD3A8}" type="slidenum">
              <a:rPr lang="fr-CA" smtClean="0"/>
              <a:pPr/>
              <a:t>2</a:t>
            </a:fld>
            <a:endParaRPr lang="fr-CA"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845F9CB4-6DFB-435E-9019-8FFBF238EE96}" type="slidenum">
              <a:rPr lang="fr-CA" smtClean="0"/>
              <a:pPr/>
              <a:t>20</a:t>
            </a:fld>
            <a:endParaRPr lang="fr-CA"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a:noFill/>
        </p:spPr>
        <p:txBody>
          <a:bodyPr/>
          <a:lstStyle/>
          <a:p>
            <a:fld id="{0465BB60-1EBB-4026-8B09-E2DE7952D8C5}" type="slidenum">
              <a:rPr lang="fr-CA" smtClean="0"/>
              <a:pPr/>
              <a:t>21</a:t>
            </a:fld>
            <a:endParaRPr lang="fr-CA"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sldNum" sz="quarter" idx="5"/>
          </p:nvPr>
        </p:nvSpPr>
        <p:spPr>
          <a:noFill/>
        </p:spPr>
        <p:txBody>
          <a:bodyPr/>
          <a:lstStyle/>
          <a:p>
            <a:fld id="{78726B47-503C-4584-8B6E-979585DEEA99}" type="slidenum">
              <a:rPr lang="fr-CA" smtClean="0"/>
              <a:pPr/>
              <a:t>22</a:t>
            </a:fld>
            <a:endParaRPr lang="fr-CA"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540D01D2-EE5E-469D-A917-F73CFFCC139F}" type="slidenum">
              <a:rPr lang="fr-CA" smtClean="0"/>
              <a:pPr/>
              <a:t>23</a:t>
            </a:fld>
            <a:endParaRPr lang="fr-CA"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
          <p:cNvSpPr>
            <a:spLocks noGrp="1" noChangeArrowheads="1"/>
          </p:cNvSpPr>
          <p:nvPr>
            <p:ph type="sldNum" sz="quarter" idx="5"/>
          </p:nvPr>
        </p:nvSpPr>
        <p:spPr>
          <a:noFill/>
        </p:spPr>
        <p:txBody>
          <a:bodyPr/>
          <a:lstStyle/>
          <a:p>
            <a:fld id="{572C6F8D-0AA1-4013-96BD-E5E12B5EF8DB}" type="slidenum">
              <a:rPr lang="fr-CA" smtClean="0"/>
              <a:pPr/>
              <a:t>24</a:t>
            </a:fld>
            <a:endParaRPr lang="fr-CA"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sldNum" sz="quarter" idx="5"/>
          </p:nvPr>
        </p:nvSpPr>
        <p:spPr>
          <a:noFill/>
        </p:spPr>
        <p:txBody>
          <a:bodyPr/>
          <a:lstStyle/>
          <a:p>
            <a:fld id="{A6734D67-012B-4FDF-8F3E-BC94965B49DE}" type="slidenum">
              <a:rPr lang="fr-CA" smtClean="0"/>
              <a:pPr/>
              <a:t>25</a:t>
            </a:fld>
            <a:endParaRPr lang="fr-CA"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5"/>
          <p:cNvSpPr>
            <a:spLocks noGrp="1" noChangeArrowheads="1"/>
          </p:cNvSpPr>
          <p:nvPr>
            <p:ph type="sldNum" sz="quarter" idx="5"/>
          </p:nvPr>
        </p:nvSpPr>
        <p:spPr>
          <a:noFill/>
        </p:spPr>
        <p:txBody>
          <a:bodyPr/>
          <a:lstStyle/>
          <a:p>
            <a:fld id="{E9C8B2F4-CB82-4E26-9B5E-849225D88819}" type="slidenum">
              <a:rPr lang="fr-CA" smtClean="0"/>
              <a:pPr/>
              <a:t>26</a:t>
            </a:fld>
            <a:endParaRPr lang="fr-CA"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noChangeArrowheads="1"/>
          </p:cNvSpPr>
          <p:nvPr>
            <p:ph type="sldNum" sz="quarter" idx="5"/>
          </p:nvPr>
        </p:nvSpPr>
        <p:spPr>
          <a:noFill/>
        </p:spPr>
        <p:txBody>
          <a:bodyPr/>
          <a:lstStyle/>
          <a:p>
            <a:fld id="{9411B50A-3A7D-4AB7-A408-92EFD10DBFB6}" type="slidenum">
              <a:rPr lang="fr-CA" smtClean="0"/>
              <a:pPr/>
              <a:t>27</a:t>
            </a:fld>
            <a:endParaRPr lang="fr-CA"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type="sldNum" sz="quarter" idx="5"/>
          </p:nvPr>
        </p:nvSpPr>
        <p:spPr>
          <a:noFill/>
        </p:spPr>
        <p:txBody>
          <a:bodyPr/>
          <a:lstStyle/>
          <a:p>
            <a:fld id="{9E19F175-FF6A-4EAB-A1E6-1F0D8F7A9504}" type="slidenum">
              <a:rPr lang="fr-CA" smtClean="0"/>
              <a:pPr/>
              <a:t>28</a:t>
            </a:fld>
            <a:endParaRPr lang="fr-CA"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29</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sldNum" sz="quarter" idx="5"/>
          </p:nvPr>
        </p:nvSpPr>
        <p:spPr>
          <a:noFill/>
        </p:spPr>
        <p:txBody>
          <a:bodyPr/>
          <a:lstStyle/>
          <a:p>
            <a:fld id="{39FBEAD9-806E-4137-9274-BD87E1EF47BA}" type="slidenum">
              <a:rPr lang="fr-CA" smtClean="0"/>
              <a:pPr/>
              <a:t>3</a:t>
            </a:fld>
            <a:endParaRPr lang="fr-CA"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30</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31</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32</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33</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34</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A27C02-C289-40E4-A904-61A6A27BD6D3}" type="slidenum">
              <a:rPr lang="fr-FR"/>
              <a:pPr/>
              <a:t>35</a:t>
            </a:fld>
            <a:endParaRPr lang="fr-F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280579"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sldNum" sz="quarter" idx="5"/>
          </p:nvPr>
        </p:nvSpPr>
        <p:spPr>
          <a:noFill/>
        </p:spPr>
        <p:txBody>
          <a:bodyPr/>
          <a:lstStyle/>
          <a:p>
            <a:fld id="{E7807A13-9999-477F-98DF-F53197467F2D}" type="slidenum">
              <a:rPr lang="fr-CA" smtClean="0"/>
              <a:pPr/>
              <a:t>4</a:t>
            </a:fld>
            <a:endParaRPr lang="fr-CA"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4AAB24FE-0D46-4083-9ABC-27FED9606E71}" type="slidenum">
              <a:rPr lang="fr-CA" smtClean="0"/>
              <a:pPr/>
              <a:t>5</a:t>
            </a:fld>
            <a:endParaRPr lang="fr-CA"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p:cNvSpPr>
            <a:spLocks noGrp="1" noChangeArrowheads="1"/>
          </p:cNvSpPr>
          <p:nvPr>
            <p:ph type="sldNum" sz="quarter" idx="5"/>
          </p:nvPr>
        </p:nvSpPr>
        <p:spPr>
          <a:noFill/>
        </p:spPr>
        <p:txBody>
          <a:bodyPr/>
          <a:lstStyle/>
          <a:p>
            <a:fld id="{DF25A71C-1CB0-4D8C-BABB-3B3DC193E58D}" type="slidenum">
              <a:rPr lang="fr-CA" smtClean="0"/>
              <a:pPr/>
              <a:t>6</a:t>
            </a:fld>
            <a:endParaRPr lang="fr-CA"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Grp="1" noChangeArrowheads="1"/>
          </p:cNvSpPr>
          <p:nvPr>
            <p:ph type="sldNum" sz="quarter" idx="5"/>
          </p:nvPr>
        </p:nvSpPr>
        <p:spPr>
          <a:noFill/>
        </p:spPr>
        <p:txBody>
          <a:bodyPr/>
          <a:lstStyle/>
          <a:p>
            <a:fld id="{59A14592-D25E-4CB7-B667-0CFEB019954E}" type="slidenum">
              <a:rPr lang="fr-CA" smtClean="0"/>
              <a:pPr/>
              <a:t>7</a:t>
            </a:fld>
            <a:endParaRPr lang="fr-CA"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sldNum" sz="quarter" idx="5"/>
          </p:nvPr>
        </p:nvSpPr>
        <p:spPr>
          <a:noFill/>
        </p:spPr>
        <p:txBody>
          <a:bodyPr/>
          <a:lstStyle/>
          <a:p>
            <a:fld id="{80A26FC7-74AC-4837-8579-16D4ED681D9E}" type="slidenum">
              <a:rPr lang="fr-CA" smtClean="0"/>
              <a:pPr/>
              <a:t>8</a:t>
            </a:fld>
            <a:endParaRPr lang="fr-CA"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C4660E9F-CE6E-4AD8-BC50-39C0436AB019}" type="slidenum">
              <a:rPr lang="fr-CA" smtClean="0"/>
              <a:pPr/>
              <a:t>9</a:t>
            </a:fld>
            <a:endParaRPr lang="fr-CA"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a:xfrm>
            <a:off x="728691" y="71414"/>
            <a:ext cx="7772400" cy="1371600"/>
          </a:xfrm>
        </p:spPr>
        <p:txBody>
          <a:bodyPr/>
          <a:lstStyle>
            <a:lvl1pPr>
              <a:defRPr sz="4000"/>
            </a:lvl1pPr>
          </a:lstStyle>
          <a:p>
            <a:r>
              <a:rPr lang="fr-FR" dirty="0"/>
              <a:t>Cliquez pour modifier le style du titre</a:t>
            </a:r>
          </a:p>
        </p:txBody>
      </p:sp>
      <p:sp>
        <p:nvSpPr>
          <p:cNvPr id="179203"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fr-FR"/>
              <a:t>Cliquez pour modifier le style des sous-titres du masque</a:t>
            </a:r>
          </a:p>
        </p:txBody>
      </p:sp>
      <p:sp>
        <p:nvSpPr>
          <p:cNvPr id="179204" name="Rectangle 4"/>
          <p:cNvSpPr>
            <a:spLocks noGrp="1" noChangeArrowheads="1"/>
          </p:cNvSpPr>
          <p:nvPr>
            <p:ph type="dt" sz="half" idx="2"/>
          </p:nvPr>
        </p:nvSpPr>
        <p:spPr>
          <a:xfrm>
            <a:off x="685800" y="6248400"/>
            <a:ext cx="1905000" cy="457200"/>
          </a:xfrm>
        </p:spPr>
        <p:txBody>
          <a:bodyPr/>
          <a:lstStyle>
            <a:lvl1pPr>
              <a:defRPr/>
            </a:lvl1pPr>
          </a:lstStyle>
          <a:p>
            <a:r>
              <a:rPr lang="fr-FR" smtClean="0"/>
              <a:t>cours n°2</a:t>
            </a:r>
            <a:endParaRPr lang="fr-FR"/>
          </a:p>
        </p:txBody>
      </p:sp>
      <p:sp>
        <p:nvSpPr>
          <p:cNvPr id="179205" name="Rectangle 5"/>
          <p:cNvSpPr>
            <a:spLocks noGrp="1" noChangeArrowheads="1"/>
          </p:cNvSpPr>
          <p:nvPr>
            <p:ph type="ftr" sz="quarter" idx="3"/>
          </p:nvPr>
        </p:nvSpPr>
        <p:spPr>
          <a:xfrm>
            <a:off x="3124200" y="6248400"/>
            <a:ext cx="2895600" cy="457200"/>
          </a:xfrm>
          <a:prstGeom prst="rect">
            <a:avLst/>
          </a:prstGeom>
        </p:spPr>
        <p:txBody>
          <a:bodyPr/>
          <a:lstStyle>
            <a:lvl1pPr>
              <a:defRPr/>
            </a:lvl1pPr>
          </a:lstStyle>
          <a:p>
            <a:r>
              <a:rPr lang="fr-FR"/>
              <a:t>Mster. IST-IE  (par : S. Sidhom)</a:t>
            </a:r>
          </a:p>
        </p:txBody>
      </p:sp>
      <p:sp>
        <p:nvSpPr>
          <p:cNvPr id="179206" name="Rectangle 6"/>
          <p:cNvSpPr>
            <a:spLocks noGrp="1" noChangeArrowheads="1"/>
          </p:cNvSpPr>
          <p:nvPr>
            <p:ph type="sldNum" sz="quarter" idx="4"/>
          </p:nvPr>
        </p:nvSpPr>
        <p:spPr>
          <a:xfrm>
            <a:off x="6553200" y="6248400"/>
            <a:ext cx="1905000" cy="457200"/>
          </a:xfrm>
        </p:spPr>
        <p:txBody>
          <a:bodyPr/>
          <a:lstStyle>
            <a:lvl1pPr>
              <a:defRPr/>
            </a:lvl1pPr>
          </a:lstStyle>
          <a:p>
            <a:fld id="{C5C01CE5-5161-4C67-9CBF-520A0CA43300}" type="slidenum">
              <a:rPr lang="fr-FR"/>
              <a:pPr/>
              <a:t>‹N°›</a:t>
            </a:fld>
            <a:endParaRPr lang="fr-FR"/>
          </a:p>
        </p:txBody>
      </p:sp>
      <p:sp>
        <p:nvSpPr>
          <p:cNvPr id="179207" name="AutoShape 7"/>
          <p:cNvSpPr>
            <a:spLocks noChangeArrowheads="1"/>
          </p:cNvSpPr>
          <p:nvPr/>
        </p:nvSpPr>
        <p:spPr bwMode="auto">
          <a:xfrm>
            <a:off x="728691" y="1390636"/>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fr-FR" sz="2400">
              <a:latin typeface="Times New Roman" pitchFamily="18" charset="0"/>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10"/>
          </p:nvPr>
        </p:nvSpPr>
        <p:spPr/>
        <p:txBody>
          <a:bodyPr/>
          <a:lstStyle>
            <a:lvl1pPr>
              <a:defRPr/>
            </a:lvl1pPr>
          </a:lstStyle>
          <a:p>
            <a:r>
              <a:rPr lang="fr-FR" smtClean="0"/>
              <a:t>cours n°2</a:t>
            </a:r>
            <a:endParaRPr lang="fr-FR"/>
          </a:p>
        </p:txBody>
      </p:sp>
      <p:sp>
        <p:nvSpPr>
          <p:cNvPr id="5" name="Espace réservé du pied de page 4"/>
          <p:cNvSpPr>
            <a:spLocks noGrp="1"/>
          </p:cNvSpPr>
          <p:nvPr>
            <p:ph type="ftr" sz="quarter" idx="11"/>
          </p:nvPr>
        </p:nvSpPr>
        <p:spPr>
          <a:xfrm>
            <a:off x="3124200" y="6245225"/>
            <a:ext cx="2895600" cy="476250"/>
          </a:xfrm>
          <a:prstGeom prst="rect">
            <a:avLst/>
          </a:prstGeom>
        </p:spPr>
        <p:txBody>
          <a:bodyPr/>
          <a:lstStyle>
            <a:lvl1pPr>
              <a:defRPr/>
            </a:lvl1pPr>
          </a:lstStyle>
          <a:p>
            <a:r>
              <a:rPr lang="fr-FR"/>
              <a:t>Mster. IST-IE  (par : S. Sidhom)</a:t>
            </a:r>
          </a:p>
        </p:txBody>
      </p:sp>
      <p:sp>
        <p:nvSpPr>
          <p:cNvPr id="6" name="Espace réservé du numéro de diapositive 5"/>
          <p:cNvSpPr>
            <a:spLocks noGrp="1"/>
          </p:cNvSpPr>
          <p:nvPr>
            <p:ph type="sldNum" sz="quarter" idx="12"/>
          </p:nvPr>
        </p:nvSpPr>
        <p:spPr/>
        <p:txBody>
          <a:bodyPr/>
          <a:lstStyle>
            <a:lvl1pPr>
              <a:defRPr/>
            </a:lvl1pPr>
          </a:lstStyle>
          <a:p>
            <a:fld id="{78C96D4D-AEC2-46E0-A233-E8ACA6F41225}" type="slidenum">
              <a:rPr lang="fr-F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A"/>
          </a:p>
        </p:txBody>
      </p:sp>
      <p:sp>
        <p:nvSpPr>
          <p:cNvPr id="3" name="Rectangle 4"/>
          <p:cNvSpPr>
            <a:spLocks noGrp="1" noChangeArrowheads="1"/>
          </p:cNvSpPr>
          <p:nvPr>
            <p:ph type="ftr" sz="quarter" idx="10"/>
          </p:nvPr>
        </p:nvSpPr>
        <p:spPr>
          <a:xfrm>
            <a:off x="3157538" y="6364288"/>
            <a:ext cx="2895600" cy="457200"/>
          </a:xfrm>
          <a:prstGeom prst="rect">
            <a:avLst/>
          </a:prstGeom>
          <a:ln/>
        </p:spPr>
        <p:txBody>
          <a:bodyPr/>
          <a:lstStyle>
            <a:lvl1pPr>
              <a:defRPr/>
            </a:lvl1pPr>
          </a:lstStyle>
          <a:p>
            <a:pPr>
              <a:defRPr/>
            </a:pPr>
            <a:endParaRPr lang="fr-CA"/>
          </a:p>
        </p:txBody>
      </p:sp>
      <p:sp>
        <p:nvSpPr>
          <p:cNvPr id="4" name="Rectangle 5"/>
          <p:cNvSpPr>
            <a:spLocks noGrp="1" noChangeArrowheads="1"/>
          </p:cNvSpPr>
          <p:nvPr>
            <p:ph type="sldNum" sz="quarter" idx="11"/>
          </p:nvPr>
        </p:nvSpPr>
        <p:spPr>
          <a:ln/>
        </p:spPr>
        <p:txBody>
          <a:bodyPr/>
          <a:lstStyle>
            <a:lvl1pPr>
              <a:defRPr/>
            </a:lvl1pPr>
          </a:lstStyle>
          <a:p>
            <a:pPr>
              <a:defRPr/>
            </a:pPr>
            <a:fld id="{E5108556-341A-42C7-9103-CB537B4A78EA}" type="slidenum">
              <a:rPr lang="fr-CA"/>
              <a:pPr>
                <a:defRPr/>
              </a:pPr>
              <a:t>‹N°›</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bwMode="auto">
          <a:xfrm>
            <a:off x="574675" y="304801"/>
            <a:ext cx="8001000" cy="1216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78179" name="Rectangle 3"/>
          <p:cNvSpPr>
            <a:spLocks noGrp="1" noChangeArrowheads="1"/>
          </p:cNvSpPr>
          <p:nvPr>
            <p:ph type="body" idx="1"/>
          </p:nvPr>
        </p:nvSpPr>
        <p:spPr bwMode="auto">
          <a:xfrm>
            <a:off x="566739" y="1752600"/>
            <a:ext cx="80010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78180" name="AutoShape 4"/>
          <p:cNvSpPr>
            <a:spLocks noChangeArrowheads="1"/>
          </p:cNvSpPr>
          <p:nvPr/>
        </p:nvSpPr>
        <p:spPr bwMode="auto">
          <a:xfrm>
            <a:off x="609600" y="1566864"/>
            <a:ext cx="7958139"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fr-FR" sz="2400">
              <a:latin typeface="Times New Roman" pitchFamily="18" charset="0"/>
            </a:endParaRPr>
          </a:p>
        </p:txBody>
      </p:sp>
      <p:sp>
        <p:nvSpPr>
          <p:cNvPr id="17818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endParaRPr lang="fr-FR"/>
          </a:p>
        </p:txBody>
      </p:sp>
      <p:sp>
        <p:nvSpPr>
          <p:cNvPr id="17818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r>
              <a:rPr lang="fr-FR" smtClean="0"/>
              <a:t>cours n°2</a:t>
            </a:r>
            <a:endParaRPr lang="fr-FR" dirty="0"/>
          </a:p>
        </p:txBody>
      </p:sp>
      <p:sp>
        <p:nvSpPr>
          <p:cNvPr id="17818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DB48F8B3-5D28-42BB-95DE-D4176B4D54E4}"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p:timing>
    <p:tnLst>
      <p:par>
        <p:cTn id="1" dur="indefinite" restart="never" nodeType="tmRoot"/>
      </p:par>
    </p:tnLst>
  </p:timing>
  <p:hf hdr="0" ftr="0"/>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itchFamily="34" charset="0"/>
        </a:defRPr>
      </a:lvl2pPr>
      <a:lvl3pPr algn="l" rtl="0" fontAlgn="base">
        <a:spcBef>
          <a:spcPct val="0"/>
        </a:spcBef>
        <a:spcAft>
          <a:spcPct val="0"/>
        </a:spcAft>
        <a:defRPr sz="3800">
          <a:solidFill>
            <a:schemeClr val="tx2"/>
          </a:solidFill>
          <a:latin typeface="Verdana" pitchFamily="34" charset="0"/>
        </a:defRPr>
      </a:lvl3pPr>
      <a:lvl4pPr algn="l" rtl="0" fontAlgn="base">
        <a:spcBef>
          <a:spcPct val="0"/>
        </a:spcBef>
        <a:spcAft>
          <a:spcPct val="0"/>
        </a:spcAft>
        <a:defRPr sz="3800">
          <a:solidFill>
            <a:schemeClr val="tx2"/>
          </a:solidFill>
          <a:latin typeface="Verdana" pitchFamily="34" charset="0"/>
        </a:defRPr>
      </a:lvl4pPr>
      <a:lvl5pPr algn="l" rtl="0" fontAlgn="base">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p:titleStyle>
    <p:bodyStyle>
      <a:lvl1pPr marL="469900" indent="-469900" algn="l" rtl="0" fontAlgn="base">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fontAlgn="base">
        <a:spcBef>
          <a:spcPct val="20000"/>
        </a:spcBef>
        <a:spcAft>
          <a:spcPct val="0"/>
        </a:spcAft>
        <a:buClr>
          <a:schemeClr val="accent2"/>
        </a:buClr>
        <a:buFont typeface="Wingdings" pitchFamily="2" charset="2"/>
        <a:buChar char="n"/>
        <a:defRPr sz="2600">
          <a:solidFill>
            <a:schemeClr val="tx1"/>
          </a:solidFill>
          <a:latin typeface="+mn-lt"/>
        </a:defRPr>
      </a:lvl2pPr>
      <a:lvl3pPr marL="1304925" indent="-395288" algn="l" rtl="0" fontAlgn="base">
        <a:spcBef>
          <a:spcPct val="20000"/>
        </a:spcBef>
        <a:spcAft>
          <a:spcPct val="0"/>
        </a:spcAft>
        <a:buClr>
          <a:schemeClr val="accent2"/>
        </a:buClr>
        <a:buFont typeface="Wingdings" pitchFamily="2" charset="2"/>
        <a:buChar char="o"/>
        <a:defRPr sz="2300">
          <a:solidFill>
            <a:schemeClr val="tx1"/>
          </a:solidFill>
          <a:latin typeface="+mn-lt"/>
        </a:defRPr>
      </a:lvl3pPr>
      <a:lvl4pPr marL="1693863" indent="-387350" algn="l" rtl="0" fontAlgn="base">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hyperlink" Target="http://localhost/cours3/cours4/P1.php"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dt" sz="half" idx="2"/>
          </p:nvPr>
        </p:nvSpPr>
        <p:spPr/>
        <p:txBody>
          <a:bodyPr/>
          <a:lstStyle/>
          <a:p>
            <a:r>
              <a:rPr lang="fr-FR" dirty="0" smtClean="0"/>
              <a:t>cours n°3</a:t>
            </a:r>
            <a:endParaRPr lang="fr-FR" dirty="0"/>
          </a:p>
        </p:txBody>
      </p:sp>
      <p:sp>
        <p:nvSpPr>
          <p:cNvPr id="227330" name="Rectangle 2"/>
          <p:cNvSpPr>
            <a:spLocks noGrp="1" noChangeArrowheads="1"/>
          </p:cNvSpPr>
          <p:nvPr>
            <p:ph type="ctrTitle"/>
          </p:nvPr>
        </p:nvSpPr>
        <p:spPr>
          <a:xfrm>
            <a:off x="914400" y="914400"/>
            <a:ext cx="7772400" cy="1143000"/>
          </a:xfrm>
        </p:spPr>
        <p:txBody>
          <a:bodyPr/>
          <a:lstStyle/>
          <a:p>
            <a:pPr algn="r"/>
            <a:r>
              <a:rPr lang="fr-FR" b="1" dirty="0" smtClean="0"/>
              <a:t>PHP/MySQL</a:t>
            </a:r>
            <a:r>
              <a:rPr lang="fr-FR" sz="3200" dirty="0"/>
              <a:t/>
            </a:r>
            <a:br>
              <a:rPr lang="fr-FR" sz="3200" dirty="0"/>
            </a:br>
            <a:r>
              <a:rPr lang="fr-FR" sz="3200" dirty="0" smtClean="0"/>
              <a:t>ESSAI</a:t>
            </a:r>
            <a:endParaRPr lang="fr-FR" sz="2400" i="1" dirty="0"/>
          </a:p>
        </p:txBody>
      </p:sp>
      <p:sp>
        <p:nvSpPr>
          <p:cNvPr id="227331" name="Rectangle 3"/>
          <p:cNvSpPr>
            <a:spLocks noGrp="1" noChangeArrowheads="1"/>
          </p:cNvSpPr>
          <p:nvPr>
            <p:ph type="subTitle" idx="1"/>
          </p:nvPr>
        </p:nvSpPr>
        <p:spPr>
          <a:xfrm>
            <a:off x="838200" y="2514601"/>
            <a:ext cx="8001000" cy="985838"/>
          </a:xfrm>
        </p:spPr>
        <p:txBody>
          <a:bodyPr/>
          <a:lstStyle/>
          <a:p>
            <a:r>
              <a:rPr lang="fr-FR" sz="1800" b="1" i="1" dirty="0" smtClean="0">
                <a:solidFill>
                  <a:srgbClr val="F01B1B"/>
                </a:solidFill>
                <a:latin typeface="Arial" charset="0"/>
                <a:cs typeface="Arial" charset="0"/>
              </a:rPr>
              <a:t>Développement des Applications Web</a:t>
            </a:r>
            <a:endParaRPr lang="fr-FR" b="1" dirty="0"/>
          </a:p>
          <a:p>
            <a:r>
              <a:rPr lang="fr-FR" sz="2000" b="1" dirty="0" smtClean="0"/>
              <a:t>PHP:  </a:t>
            </a:r>
            <a:r>
              <a:rPr lang="fr-FR" sz="1400" dirty="0" smtClean="0"/>
              <a:t> </a:t>
            </a:r>
            <a:r>
              <a:rPr lang="fr-FR" sz="1400" dirty="0" err="1" smtClean="0"/>
              <a:t>Personal</a:t>
            </a:r>
            <a:r>
              <a:rPr lang="fr-FR" sz="1400" dirty="0" smtClean="0"/>
              <a:t> Home Page : transfert des données</a:t>
            </a:r>
          </a:p>
          <a:p>
            <a:endParaRPr lang="fr-FR" sz="1400" dirty="0"/>
          </a:p>
          <a:p>
            <a:endParaRPr lang="fr-FR" sz="1400" b="1" i="1" dirty="0">
              <a:solidFill>
                <a:srgbClr val="F01B1B"/>
              </a:solidFill>
              <a:latin typeface="Arial" charset="0"/>
              <a:cs typeface="Arial" charset="0"/>
            </a:endParaRPr>
          </a:p>
        </p:txBody>
      </p:sp>
      <p:sp>
        <p:nvSpPr>
          <p:cNvPr id="227332" name="Rectangle 4"/>
          <p:cNvSpPr>
            <a:spLocks noChangeArrowheads="1"/>
          </p:cNvSpPr>
          <p:nvPr/>
        </p:nvSpPr>
        <p:spPr bwMode="auto">
          <a:xfrm>
            <a:off x="714348" y="3254032"/>
            <a:ext cx="7643867" cy="2529923"/>
          </a:xfrm>
          <a:prstGeom prst="rect">
            <a:avLst/>
          </a:prstGeom>
          <a:noFill/>
          <a:ln w="9525">
            <a:noFill/>
            <a:miter lim="800000"/>
            <a:headEnd/>
            <a:tailEnd/>
          </a:ln>
          <a:effectLst/>
        </p:spPr>
        <p:txBody>
          <a:bodyPr wrap="square">
            <a:spAutoFit/>
          </a:bodyPr>
          <a:lstStyle/>
          <a:p>
            <a:pPr algn="ctr">
              <a:lnSpc>
                <a:spcPct val="65000"/>
              </a:lnSpc>
              <a:spcBef>
                <a:spcPct val="50000"/>
              </a:spcBef>
            </a:pPr>
            <a:r>
              <a:rPr lang="fr-FR" sz="1800" dirty="0"/>
              <a:t>Par :</a:t>
            </a:r>
          </a:p>
          <a:p>
            <a:pPr algn="ctr">
              <a:lnSpc>
                <a:spcPct val="65000"/>
              </a:lnSpc>
              <a:spcBef>
                <a:spcPct val="50000"/>
              </a:spcBef>
            </a:pPr>
            <a:r>
              <a:rPr lang="fr-FR" sz="1800" dirty="0"/>
              <a:t>Harrathi Farah</a:t>
            </a:r>
          </a:p>
          <a:p>
            <a:pPr algn="ctr">
              <a:spcBef>
                <a:spcPct val="50000"/>
              </a:spcBef>
            </a:pPr>
            <a:r>
              <a:rPr lang="fr-FR" sz="1800" b="1" smtClean="0"/>
              <a:t>L</a:t>
            </a:r>
            <a:r>
              <a:rPr lang="fr-FR" sz="1800" smtClean="0"/>
              <a:t>aboratoire d'</a:t>
            </a:r>
            <a:r>
              <a:rPr lang="fr-FR" sz="1800" b="1" smtClean="0"/>
              <a:t>I</a:t>
            </a:r>
            <a:r>
              <a:rPr lang="fr-FR" sz="1800" smtClean="0"/>
              <a:t>nfo</a:t>
            </a:r>
            <a:r>
              <a:rPr lang="fr-FR" sz="1800" b="1" smtClean="0"/>
              <a:t>R</a:t>
            </a:r>
            <a:r>
              <a:rPr lang="fr-FR" sz="1800" smtClean="0"/>
              <a:t>matique </a:t>
            </a:r>
            <a:r>
              <a:rPr lang="fr-FR" sz="1800" dirty="0" smtClean="0"/>
              <a:t>en </a:t>
            </a:r>
            <a:r>
              <a:rPr lang="fr-FR" sz="1800" b="1" dirty="0" smtClean="0"/>
              <a:t>I</a:t>
            </a:r>
            <a:r>
              <a:rPr lang="fr-FR" sz="1800" dirty="0" smtClean="0"/>
              <a:t>mage et </a:t>
            </a:r>
            <a:r>
              <a:rPr lang="fr-FR" sz="1800" b="1" smtClean="0"/>
              <a:t>S</a:t>
            </a:r>
            <a:r>
              <a:rPr lang="fr-FR" sz="1800" smtClean="0"/>
              <a:t>ystèmes d'information </a:t>
            </a:r>
            <a:r>
              <a:rPr lang="fr-FR" sz="1800" dirty="0" smtClean="0"/>
              <a:t>(LIRIS INSA de Lyon)</a:t>
            </a:r>
          </a:p>
          <a:p>
            <a:pPr algn="ctr">
              <a:spcBef>
                <a:spcPct val="50000"/>
              </a:spcBef>
            </a:pPr>
            <a:r>
              <a:rPr lang="fr-FR" sz="1800" dirty="0" smtClean="0"/>
              <a:t>Extraction des Connaissances et </a:t>
            </a:r>
            <a:r>
              <a:rPr lang="fr-FR" sz="1800" smtClean="0"/>
              <a:t>Recherche d’Information </a:t>
            </a:r>
            <a:r>
              <a:rPr lang="fr-FR" sz="1800" dirty="0" smtClean="0"/>
              <a:t>(ESSAI )ECRI</a:t>
            </a:r>
          </a:p>
          <a:p>
            <a:pPr algn="ctr">
              <a:lnSpc>
                <a:spcPct val="150000"/>
              </a:lnSpc>
              <a:spcBef>
                <a:spcPct val="50000"/>
              </a:spcBef>
            </a:pPr>
            <a:r>
              <a:rPr lang="fr-FR" sz="1800" dirty="0" smtClean="0">
                <a:latin typeface="Times New Roman" pitchFamily="18" charset="0"/>
                <a:hlinkClick r:id=""/>
              </a:rPr>
              <a:t>Farah.harrathi@liris.cnrs.fr</a:t>
            </a:r>
            <a:endParaRPr lang="fr-FR" sz="1800" dirty="0">
              <a:latin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fr-CA" smtClean="0"/>
              <a:t>L'élément INPUT</a:t>
            </a:r>
          </a:p>
        </p:txBody>
      </p:sp>
      <p:sp>
        <p:nvSpPr>
          <p:cNvPr id="12292" name="Rectangle 3"/>
          <p:cNvSpPr>
            <a:spLocks noGrp="1" noChangeArrowheads="1"/>
          </p:cNvSpPr>
          <p:nvPr>
            <p:ph type="body" idx="1"/>
          </p:nvPr>
        </p:nvSpPr>
        <p:spPr/>
        <p:txBody>
          <a:bodyPr/>
          <a:lstStyle/>
          <a:p>
            <a:pPr>
              <a:lnSpc>
                <a:spcPct val="90000"/>
              </a:lnSpc>
            </a:pPr>
            <a:r>
              <a:rPr lang="fr-FR" sz="2800" dirty="0" smtClean="0"/>
              <a:t>L'input peut être:</a:t>
            </a:r>
          </a:p>
          <a:p>
            <a:pPr lvl="1">
              <a:lnSpc>
                <a:spcPct val="80000"/>
              </a:lnSpc>
            </a:pPr>
            <a:r>
              <a:rPr lang="fr-FR" sz="1800" dirty="0" smtClean="0"/>
              <a:t>Texte			&lt;INPUT TYPE="TEXT" ……..&gt;</a:t>
            </a:r>
          </a:p>
          <a:p>
            <a:pPr lvl="1">
              <a:lnSpc>
                <a:spcPct val="80000"/>
              </a:lnSpc>
            </a:pPr>
            <a:r>
              <a:rPr lang="fr-FR" sz="1800" dirty="0" smtClean="0"/>
              <a:t>Mot de passe		&lt;INPUT TYPE="PASSWORD"……..&gt;</a:t>
            </a:r>
          </a:p>
          <a:p>
            <a:pPr lvl="1">
              <a:lnSpc>
                <a:spcPct val="80000"/>
              </a:lnSpc>
            </a:pPr>
            <a:r>
              <a:rPr lang="fr-FR" sz="1800" dirty="0" smtClean="0"/>
              <a:t>Boîte à cocher		&lt;INPUT TYPE="CHECKBOX"……..&gt;</a:t>
            </a:r>
          </a:p>
          <a:p>
            <a:pPr lvl="1">
              <a:lnSpc>
                <a:spcPct val="80000"/>
              </a:lnSpc>
            </a:pPr>
            <a:r>
              <a:rPr lang="fr-FR" sz="1800" dirty="0" smtClean="0"/>
              <a:t>Bouton radio		&lt;INPUT TYPE="RADIO"……..&gt;</a:t>
            </a:r>
          </a:p>
          <a:p>
            <a:pPr lvl="1">
              <a:lnSpc>
                <a:spcPct val="80000"/>
              </a:lnSpc>
            </a:pPr>
            <a:r>
              <a:rPr lang="fr-FR" sz="1800" dirty="0" smtClean="0"/>
              <a:t>Texte caché		&lt;INPUT TYPE="HIDDEN"……..&gt;</a:t>
            </a:r>
          </a:p>
          <a:p>
            <a:pPr lvl="1">
              <a:lnSpc>
                <a:spcPct val="80000"/>
              </a:lnSpc>
            </a:pPr>
            <a:r>
              <a:rPr lang="fr-FR" sz="1800" dirty="0" err="1" smtClean="0"/>
              <a:t>Submit</a:t>
            </a:r>
            <a:r>
              <a:rPr lang="fr-FR" sz="1800" dirty="0" smtClean="0"/>
              <a:t>			&lt;INPUT TYPE="SUBMIT"……..&gt;</a:t>
            </a:r>
          </a:p>
          <a:p>
            <a:pPr lvl="1">
              <a:lnSpc>
                <a:spcPct val="80000"/>
              </a:lnSpc>
            </a:pPr>
            <a:r>
              <a:rPr lang="fr-FR" sz="1800" dirty="0" smtClean="0"/>
              <a:t>Reset			&gt;INPUT TYPE="RESET"……..&gt;</a:t>
            </a:r>
          </a:p>
          <a:p>
            <a:pPr lvl="1">
              <a:lnSpc>
                <a:spcPct val="80000"/>
              </a:lnSpc>
            </a:pPr>
            <a:r>
              <a:rPr lang="fr-FR" sz="1800" dirty="0" smtClean="0"/>
              <a:t>Fichier			&lt;INPUT TYPE="FILE"……..&gt;</a:t>
            </a:r>
          </a:p>
          <a:p>
            <a:pPr>
              <a:lnSpc>
                <a:spcPct val="90000"/>
              </a:lnSpc>
            </a:pPr>
            <a:endParaRPr lang="fr-CA" sz="2000" dirty="0" smtClean="0"/>
          </a:p>
          <a:p>
            <a:pPr>
              <a:lnSpc>
                <a:spcPct val="90000"/>
              </a:lnSpc>
            </a:pPr>
            <a:r>
              <a:rPr lang="fr-CA" sz="2000" dirty="0" smtClean="0"/>
              <a:t>Le type d'INPUT est défini par l'attribut TYPE</a:t>
            </a:r>
          </a:p>
          <a:p>
            <a:pPr lvl="1">
              <a:lnSpc>
                <a:spcPct val="80000"/>
              </a:lnSpc>
            </a:pPr>
            <a:endParaRPr lang="fr-CA" sz="2000" dirty="0" smtClean="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10</a:t>
            </a:fld>
            <a:endParaRPr lang="fr-F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fr-CA" smtClean="0"/>
              <a:t>Les attributs d'INPUT</a:t>
            </a:r>
          </a:p>
        </p:txBody>
      </p:sp>
      <p:sp>
        <p:nvSpPr>
          <p:cNvPr id="13316" name="Rectangle 3"/>
          <p:cNvSpPr>
            <a:spLocks noGrp="1" noChangeArrowheads="1"/>
          </p:cNvSpPr>
          <p:nvPr>
            <p:ph type="body" idx="1"/>
          </p:nvPr>
        </p:nvSpPr>
        <p:spPr/>
        <p:txBody>
          <a:bodyPr/>
          <a:lstStyle/>
          <a:p>
            <a:r>
              <a:rPr lang="fr-CA" sz="2000" dirty="0" smtClean="0"/>
              <a:t>TYPE </a:t>
            </a:r>
            <a:r>
              <a:rPr lang="fr-CA" sz="1600" dirty="0" smtClean="0"/>
              <a:t>(type de "control" voir page précédente)</a:t>
            </a:r>
          </a:p>
          <a:p>
            <a:r>
              <a:rPr lang="fr-CA" sz="2000" dirty="0" smtClean="0"/>
              <a:t>NAME : </a:t>
            </a:r>
            <a:r>
              <a:rPr lang="fr-CA" sz="1600" dirty="0" smtClean="0"/>
              <a:t>Le nom du champ qui sera </a:t>
            </a:r>
            <a:r>
              <a:rPr lang="fr-CA" sz="1600" dirty="0" err="1" smtClean="0"/>
              <a:t>defini</a:t>
            </a:r>
            <a:r>
              <a:rPr lang="fr-CA" sz="1600" dirty="0" smtClean="0"/>
              <a:t> dans l'attribut TYPE.</a:t>
            </a:r>
          </a:p>
          <a:p>
            <a:r>
              <a:rPr lang="fr-CA" sz="2000" dirty="0" smtClean="0"/>
              <a:t>VALUE : </a:t>
            </a:r>
            <a:r>
              <a:rPr lang="fr-CA" sz="1600" dirty="0" smtClean="0"/>
              <a:t>valeur par défaut de NAME. La façon d'utiliser cette valeur 	          dépend du type.</a:t>
            </a:r>
          </a:p>
          <a:p>
            <a:r>
              <a:rPr lang="fr-CA" sz="2000" dirty="0" smtClean="0"/>
              <a:t>SIZE : </a:t>
            </a:r>
            <a:r>
              <a:rPr lang="fr-CA" sz="1600" dirty="0" smtClean="0"/>
              <a:t>Dans les cas de TYPE "TEXT" ou "PASSWORD",  SIZE est le  	      nombre entier de caractères pouvant entrer dans la boite. Dans	      les autres cas, la largeur de la boite est définie en pixels.</a:t>
            </a:r>
          </a:p>
          <a:p>
            <a:r>
              <a:rPr lang="fr-CA" sz="2000" dirty="0" smtClean="0"/>
              <a:t>MAXLENGTH: </a:t>
            </a:r>
            <a:r>
              <a:rPr lang="fr-CA" sz="1600" dirty="0" smtClean="0"/>
              <a:t>Applicable seulement au TYPE "TEXT" ou  	   	                    	                   "PASSWORD". Il s'agit du nombre maximum de caractères qui 	                   peuvent être entrés comme valeur. Par défaut, il n'y a pas de  	                   limite.</a:t>
            </a:r>
          </a:p>
          <a:p>
            <a:r>
              <a:rPr lang="fr-CA" sz="2000" dirty="0" smtClean="0"/>
              <a:t>CHECKED : </a:t>
            </a:r>
            <a:r>
              <a:rPr lang="fr-CA" sz="1600" dirty="0" smtClean="0"/>
              <a:t>applicable au TYPE "RADIO" ou "CHECKBOX". La valeur de CHECKED est "</a:t>
            </a:r>
            <a:r>
              <a:rPr lang="fr-CA" sz="1600" dirty="0" err="1" smtClean="0"/>
              <a:t>true</a:t>
            </a:r>
            <a:r>
              <a:rPr lang="fr-CA" sz="1600" dirty="0" smtClean="0"/>
              <a:t>".</a:t>
            </a:r>
            <a:endParaRPr lang="fr-CA" sz="2000" dirty="0" smtClean="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11</a:t>
            </a:fld>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fr-CA" smtClean="0"/>
              <a:t>Input de type="SUBMIT"</a:t>
            </a:r>
          </a:p>
        </p:txBody>
      </p:sp>
      <p:sp>
        <p:nvSpPr>
          <p:cNvPr id="14340" name="Rectangle 3"/>
          <p:cNvSpPr>
            <a:spLocks noGrp="1" noChangeArrowheads="1"/>
          </p:cNvSpPr>
          <p:nvPr>
            <p:ph type="body" idx="1"/>
          </p:nvPr>
        </p:nvSpPr>
        <p:spPr/>
        <p:txBody>
          <a:bodyPr/>
          <a:lstStyle/>
          <a:p>
            <a:r>
              <a:rPr lang="fr-CA" sz="2000" dirty="0" smtClean="0"/>
              <a:t>Le type «</a:t>
            </a:r>
            <a:r>
              <a:rPr lang="fr-CA" sz="2000" dirty="0" err="1" smtClean="0"/>
              <a:t>Submit</a:t>
            </a:r>
            <a:r>
              <a:rPr lang="fr-CA" sz="2000" dirty="0" smtClean="0"/>
              <a:t>» est un bouton qui , lorsqu'il est enfoncé (cliqué) fait démarrer la procédure d'envoi des données vers le serveur pour être traitées par l'application ou le script associé à l'action du formulaire.</a:t>
            </a:r>
            <a:endParaRPr lang="fr-CA" dirty="0" smtClean="0"/>
          </a:p>
        </p:txBody>
      </p:sp>
      <p:sp>
        <p:nvSpPr>
          <p:cNvPr id="14341" name="Rectangle 4"/>
          <p:cNvSpPr>
            <a:spLocks noChangeArrowheads="1"/>
          </p:cNvSpPr>
          <p:nvPr/>
        </p:nvSpPr>
        <p:spPr bwMode="auto">
          <a:xfrm>
            <a:off x="428596" y="3143248"/>
            <a:ext cx="5786478" cy="1384995"/>
          </a:xfrm>
          <a:prstGeom prst="rect">
            <a:avLst/>
          </a:prstGeom>
          <a:noFill/>
          <a:ln w="12700">
            <a:noFill/>
            <a:miter lim="800000"/>
            <a:headEnd type="none" w="sm" len="sm"/>
            <a:tailEnd type="none" w="sm" len="sm"/>
          </a:ln>
        </p:spPr>
        <p:txBody>
          <a:bodyPr wrap="square">
            <a:spAutoFit/>
          </a:bodyPr>
          <a:lstStyle/>
          <a:p>
            <a:r>
              <a:rPr lang="fr-CA" sz="1200" dirty="0">
                <a:solidFill>
                  <a:srgbClr val="000000"/>
                </a:solidFill>
              </a:rPr>
              <a:t>&lt;FORM METHOD=</a:t>
            </a:r>
            <a:r>
              <a:rPr lang="fr-CA" sz="1200" dirty="0">
                <a:solidFill>
                  <a:srgbClr val="0000F0"/>
                </a:solidFill>
              </a:rPr>
              <a:t>"POST"</a:t>
            </a:r>
            <a:r>
              <a:rPr lang="fr-CA" sz="1200" dirty="0">
                <a:solidFill>
                  <a:srgbClr val="000000"/>
                </a:solidFill>
              </a:rPr>
              <a:t> ACTION=</a:t>
            </a:r>
            <a:r>
              <a:rPr lang="fr-CA" sz="1200" dirty="0">
                <a:solidFill>
                  <a:srgbClr val="0000F0"/>
                </a:solidFill>
              </a:rPr>
              <a:t>"URL"</a:t>
            </a:r>
            <a:r>
              <a:rPr lang="fr-CA" sz="1200" dirty="0">
                <a:solidFill>
                  <a:srgbClr val="000000"/>
                </a:solidFill>
              </a:rPr>
              <a:t>&gt;</a:t>
            </a:r>
            <a:br>
              <a:rPr lang="fr-CA" sz="1200" dirty="0">
                <a:solidFill>
                  <a:srgbClr val="000000"/>
                </a:solidFill>
              </a:rPr>
            </a:br>
            <a:r>
              <a:rPr lang="fr-CA" sz="1200" dirty="0">
                <a:solidFill>
                  <a:srgbClr val="000000"/>
                </a:solidFill>
              </a:rPr>
              <a:t>. . .</a:t>
            </a:r>
            <a:br>
              <a:rPr lang="fr-CA" sz="1200" dirty="0">
                <a:solidFill>
                  <a:srgbClr val="000000"/>
                </a:solidFill>
              </a:rPr>
            </a:br>
            <a:r>
              <a:rPr lang="fr-CA" sz="1200" dirty="0">
                <a:solidFill>
                  <a:srgbClr val="000000"/>
                </a:solidFill>
              </a:rPr>
              <a:t>. . .</a:t>
            </a:r>
            <a:br>
              <a:rPr lang="fr-CA" sz="1200" dirty="0">
                <a:solidFill>
                  <a:srgbClr val="000000"/>
                </a:solidFill>
              </a:rPr>
            </a:br>
            <a:r>
              <a:rPr lang="fr-CA" sz="1200" dirty="0">
                <a:solidFill>
                  <a:srgbClr val="000000"/>
                </a:solidFill>
              </a:rPr>
              <a:t>. . .</a:t>
            </a:r>
            <a:br>
              <a:rPr lang="fr-CA" sz="1200" dirty="0">
                <a:solidFill>
                  <a:srgbClr val="000000"/>
                </a:solidFill>
              </a:rPr>
            </a:br>
            <a:r>
              <a:rPr lang="fr-CA" sz="1200" dirty="0">
                <a:solidFill>
                  <a:srgbClr val="000000"/>
                </a:solidFill>
              </a:rPr>
              <a:t>Voici un exemple: &lt;INPUT TYPE=</a:t>
            </a:r>
            <a:r>
              <a:rPr lang="fr-CA" sz="1200" dirty="0">
                <a:solidFill>
                  <a:srgbClr val="0000F0"/>
                </a:solidFill>
              </a:rPr>
              <a:t>"</a:t>
            </a:r>
            <a:r>
              <a:rPr lang="fr-CA" sz="1200" dirty="0" err="1">
                <a:solidFill>
                  <a:srgbClr val="0000F0"/>
                </a:solidFill>
              </a:rPr>
              <a:t>submit</a:t>
            </a:r>
            <a:r>
              <a:rPr lang="fr-CA" sz="1200" dirty="0">
                <a:solidFill>
                  <a:srgbClr val="0000F0"/>
                </a:solidFill>
              </a:rPr>
              <a:t>"</a:t>
            </a:r>
            <a:r>
              <a:rPr lang="fr-CA" sz="1200" dirty="0">
                <a:solidFill>
                  <a:srgbClr val="000000"/>
                </a:solidFill>
              </a:rPr>
              <a:t>&gt;&lt;</a:t>
            </a:r>
            <a:r>
              <a:rPr lang="fr-CA" sz="1200" dirty="0" err="1">
                <a:solidFill>
                  <a:srgbClr val="000000"/>
                </a:solidFill>
              </a:rPr>
              <a:t>br</a:t>
            </a:r>
            <a:r>
              <a:rPr lang="fr-CA" sz="1200" dirty="0">
                <a:solidFill>
                  <a:srgbClr val="000000"/>
                </a:solidFill>
              </a:rPr>
              <a:t>&gt;&lt;</a:t>
            </a:r>
            <a:r>
              <a:rPr lang="fr-CA" sz="1200" dirty="0" err="1">
                <a:solidFill>
                  <a:srgbClr val="000000"/>
                </a:solidFill>
              </a:rPr>
              <a:t>br</a:t>
            </a:r>
            <a:r>
              <a:rPr lang="fr-CA" sz="1200" dirty="0">
                <a:solidFill>
                  <a:srgbClr val="000000"/>
                </a:solidFill>
              </a:rPr>
              <a:t>&gt;</a:t>
            </a:r>
            <a:br>
              <a:rPr lang="fr-CA" sz="1200" dirty="0">
                <a:solidFill>
                  <a:srgbClr val="000000"/>
                </a:solidFill>
              </a:rPr>
            </a:br>
            <a:r>
              <a:rPr lang="fr-CA" sz="1200" dirty="0">
                <a:solidFill>
                  <a:srgbClr val="000000"/>
                </a:solidFill>
              </a:rPr>
              <a:t>Voici un autre exemple: &lt;INPUT TYPE=</a:t>
            </a:r>
            <a:r>
              <a:rPr lang="fr-CA" sz="1200" dirty="0">
                <a:solidFill>
                  <a:srgbClr val="0000F0"/>
                </a:solidFill>
              </a:rPr>
              <a:t>"</a:t>
            </a:r>
            <a:r>
              <a:rPr lang="fr-CA" sz="1200" dirty="0" err="1">
                <a:solidFill>
                  <a:srgbClr val="0000F0"/>
                </a:solidFill>
              </a:rPr>
              <a:t>submit</a:t>
            </a:r>
            <a:r>
              <a:rPr lang="fr-CA" sz="1200" dirty="0">
                <a:solidFill>
                  <a:srgbClr val="0000F0"/>
                </a:solidFill>
              </a:rPr>
              <a:t>"</a:t>
            </a:r>
            <a:r>
              <a:rPr lang="fr-CA" sz="1200" dirty="0">
                <a:solidFill>
                  <a:srgbClr val="000000"/>
                </a:solidFill>
              </a:rPr>
              <a:t> VALUE=</a:t>
            </a:r>
            <a:r>
              <a:rPr lang="fr-CA" sz="1200" dirty="0">
                <a:solidFill>
                  <a:srgbClr val="0000F0"/>
                </a:solidFill>
              </a:rPr>
              <a:t>"Soumettre"</a:t>
            </a:r>
            <a:r>
              <a:rPr lang="fr-CA" sz="1200" dirty="0">
                <a:solidFill>
                  <a:srgbClr val="000000"/>
                </a:solidFill>
              </a:rPr>
              <a:t>&gt;</a:t>
            </a:r>
            <a:br>
              <a:rPr lang="fr-CA" sz="1200" dirty="0">
                <a:solidFill>
                  <a:srgbClr val="000000"/>
                </a:solidFill>
              </a:rPr>
            </a:br>
            <a:r>
              <a:rPr lang="fr-CA" sz="1200" dirty="0">
                <a:solidFill>
                  <a:srgbClr val="000000"/>
                </a:solidFill>
              </a:rPr>
              <a:t>&lt;/FORM&gt;</a:t>
            </a:r>
          </a:p>
        </p:txBody>
      </p:sp>
      <p:pic>
        <p:nvPicPr>
          <p:cNvPr id="351237" name="Picture 5"/>
          <p:cNvPicPr>
            <a:picLocks noChangeAspect="1" noChangeArrowheads="1"/>
          </p:cNvPicPr>
          <p:nvPr/>
        </p:nvPicPr>
        <p:blipFill>
          <a:blip r:embed="rId3"/>
          <a:srcRect/>
          <a:stretch>
            <a:fillRect/>
          </a:stretch>
        </p:blipFill>
        <p:spPr bwMode="auto">
          <a:xfrm>
            <a:off x="3786182" y="4500570"/>
            <a:ext cx="4762500" cy="1511300"/>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7"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12</a:t>
            </a:fld>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fr-CA" smtClean="0"/>
              <a:t>Input de type="TEXT"</a:t>
            </a:r>
          </a:p>
        </p:txBody>
      </p:sp>
      <p:sp>
        <p:nvSpPr>
          <p:cNvPr id="15364" name="Rectangle 3"/>
          <p:cNvSpPr>
            <a:spLocks noGrp="1" noChangeArrowheads="1"/>
          </p:cNvSpPr>
          <p:nvPr>
            <p:ph type="body" idx="1"/>
          </p:nvPr>
        </p:nvSpPr>
        <p:spPr/>
        <p:txBody>
          <a:bodyPr/>
          <a:lstStyle/>
          <a:p>
            <a:r>
              <a:rPr lang="fr-CA" sz="2000" dirty="0" smtClean="0">
                <a:solidFill>
                  <a:srgbClr val="000000"/>
                </a:solidFill>
                <a:latin typeface="Arial Unicode MS" pitchFamily="34" charset="-128"/>
              </a:rPr>
              <a:t>&lt;FORM ACTION=</a:t>
            </a:r>
            <a:r>
              <a:rPr lang="fr-CA" sz="2000" dirty="0" smtClean="0">
                <a:solidFill>
                  <a:srgbClr val="0000F0"/>
                </a:solidFill>
                <a:latin typeface="Arial Unicode MS" pitchFamily="34" charset="-128"/>
              </a:rPr>
              <a:t>"URL"</a:t>
            </a:r>
            <a:r>
              <a:rPr lang="fr-CA" sz="2000" dirty="0" smtClean="0">
                <a:solidFill>
                  <a:srgbClr val="000000"/>
                </a:solidFill>
                <a:latin typeface="Arial Unicode MS" pitchFamily="34" charset="-128"/>
              </a:rPr>
              <a:t> METHOD=</a:t>
            </a:r>
            <a:r>
              <a:rPr lang="fr-CA" sz="2000" dirty="0" smtClean="0">
                <a:solidFill>
                  <a:srgbClr val="0000F0"/>
                </a:solidFill>
                <a:latin typeface="Arial Unicode MS" pitchFamily="34" charset="-128"/>
              </a:rPr>
              <a:t>"post"</a:t>
            </a:r>
            <a:r>
              <a:rPr lang="fr-CA" sz="2000" dirty="0" smtClean="0">
                <a:solidFill>
                  <a:srgbClr val="000000"/>
                </a:solidFill>
                <a:latin typeface="Arial Unicode MS" pitchFamily="34" charset="-128"/>
              </a:rPr>
              <a:t> &gt;</a:t>
            </a:r>
            <a:br>
              <a:rPr lang="fr-CA" sz="2000" dirty="0" smtClean="0">
                <a:solidFill>
                  <a:srgbClr val="000000"/>
                </a:solidFill>
                <a:latin typeface="Arial Unicode MS" pitchFamily="34" charset="-128"/>
              </a:rPr>
            </a:br>
            <a:r>
              <a:rPr lang="fr-CA" sz="2000" dirty="0" smtClean="0">
                <a:solidFill>
                  <a:srgbClr val="000000"/>
                </a:solidFill>
                <a:latin typeface="Arial Unicode MS" pitchFamily="34" charset="-128"/>
              </a:rPr>
              <a:t>&lt;P&gt;Entrer votre adresse e-mail:</a:t>
            </a:r>
            <a:br>
              <a:rPr lang="fr-CA" sz="2000" dirty="0" smtClean="0">
                <a:solidFill>
                  <a:srgbClr val="000000"/>
                </a:solidFill>
                <a:latin typeface="Arial Unicode MS" pitchFamily="34" charset="-128"/>
              </a:rPr>
            </a:br>
            <a:r>
              <a:rPr lang="fr-CA" sz="1400" dirty="0" smtClean="0">
                <a:solidFill>
                  <a:srgbClr val="000000"/>
                </a:solidFill>
                <a:latin typeface="Arial Unicode MS" pitchFamily="34" charset="-128"/>
              </a:rPr>
              <a:t>&lt;INPUT  TYPE=</a:t>
            </a:r>
            <a:r>
              <a:rPr lang="fr-CA" sz="1400" dirty="0" smtClean="0">
                <a:solidFill>
                  <a:srgbClr val="0000F0"/>
                </a:solidFill>
                <a:latin typeface="Arial Unicode MS" pitchFamily="34" charset="-128"/>
              </a:rPr>
              <a:t>"</a:t>
            </a:r>
            <a:r>
              <a:rPr lang="fr-CA" sz="1400" dirty="0" err="1" smtClean="0">
                <a:solidFill>
                  <a:srgbClr val="0000F0"/>
                </a:solidFill>
                <a:latin typeface="Arial Unicode MS" pitchFamily="34" charset="-128"/>
              </a:rPr>
              <a:t>text</a:t>
            </a:r>
            <a:r>
              <a:rPr lang="fr-CA" sz="1400" dirty="0" smtClean="0">
                <a:solidFill>
                  <a:srgbClr val="0000F0"/>
                </a:solidFill>
                <a:latin typeface="Arial Unicode MS" pitchFamily="34" charset="-128"/>
              </a:rPr>
              <a:t> » </a:t>
            </a:r>
            <a:r>
              <a:rPr lang="fr-CA" sz="1400" dirty="0" smtClean="0">
                <a:solidFill>
                  <a:srgbClr val="000000"/>
                </a:solidFill>
                <a:latin typeface="Arial Unicode MS" pitchFamily="34" charset="-128"/>
              </a:rPr>
              <a:t> NAME=</a:t>
            </a:r>
            <a:r>
              <a:rPr lang="fr-CA" sz="1400" dirty="0" smtClean="0">
                <a:solidFill>
                  <a:srgbClr val="0000F0"/>
                </a:solidFill>
                <a:latin typeface="Arial Unicode MS" pitchFamily="34" charset="-128"/>
              </a:rPr>
              <a:t>"email" </a:t>
            </a:r>
            <a:r>
              <a:rPr lang="fr-CA" sz="1400" dirty="0" smtClean="0">
                <a:solidFill>
                  <a:srgbClr val="000000"/>
                </a:solidFill>
                <a:latin typeface="Arial Unicode MS" pitchFamily="34" charset="-128"/>
              </a:rPr>
              <a:t>VALUE=</a:t>
            </a:r>
            <a:r>
              <a:rPr lang="fr-CA" sz="1400" dirty="0" smtClean="0">
                <a:solidFill>
                  <a:srgbClr val="0000F0"/>
                </a:solidFill>
                <a:latin typeface="Arial Unicode MS" pitchFamily="34" charset="-128"/>
              </a:rPr>
              <a:t>"usager@domaine.com"</a:t>
            </a:r>
            <a:r>
              <a:rPr lang="fr-CA" sz="1400" dirty="0" smtClean="0">
                <a:solidFill>
                  <a:srgbClr val="000000"/>
                </a:solidFill>
                <a:latin typeface="Arial Unicode MS" pitchFamily="34" charset="-128"/>
              </a:rPr>
              <a:t/>
            </a:r>
            <a:br>
              <a:rPr lang="fr-CA" sz="1400" dirty="0" smtClean="0">
                <a:solidFill>
                  <a:srgbClr val="000000"/>
                </a:solidFill>
                <a:latin typeface="Arial Unicode MS" pitchFamily="34" charset="-128"/>
              </a:rPr>
            </a:br>
            <a:r>
              <a:rPr lang="fr-CA" sz="1400" dirty="0" smtClean="0">
                <a:solidFill>
                  <a:srgbClr val="000000"/>
                </a:solidFill>
                <a:latin typeface="Arial Unicode MS" pitchFamily="34" charset="-128"/>
              </a:rPr>
              <a:t> SIZE=</a:t>
            </a:r>
            <a:r>
              <a:rPr lang="fr-CA" sz="1400" dirty="0" smtClean="0">
                <a:solidFill>
                  <a:srgbClr val="0000F0"/>
                </a:solidFill>
                <a:latin typeface="Arial Unicode MS" pitchFamily="34" charset="-128"/>
              </a:rPr>
              <a:t>"20«  </a:t>
            </a:r>
            <a:r>
              <a:rPr lang="fr-CA" sz="1400" dirty="0" smtClean="0">
                <a:solidFill>
                  <a:srgbClr val="000000"/>
                </a:solidFill>
                <a:latin typeface="Arial Unicode MS" pitchFamily="34" charset="-128"/>
              </a:rPr>
              <a:t> MAXLENGTH=</a:t>
            </a:r>
            <a:r>
              <a:rPr lang="fr-CA" sz="1400" dirty="0" smtClean="0">
                <a:solidFill>
                  <a:srgbClr val="0000F0"/>
                </a:solidFill>
                <a:latin typeface="Arial Unicode MS" pitchFamily="34" charset="-128"/>
              </a:rPr>
              <a:t>"50" </a:t>
            </a:r>
            <a:r>
              <a:rPr lang="fr-CA" sz="1400" dirty="0" smtClean="0">
                <a:solidFill>
                  <a:srgbClr val="000000"/>
                </a:solidFill>
                <a:latin typeface="Arial Unicode MS" pitchFamily="34" charset="-128"/>
              </a:rPr>
              <a:t>&gt;</a:t>
            </a:r>
            <a:r>
              <a:rPr lang="fr-CA" sz="2000" dirty="0" smtClean="0">
                <a:solidFill>
                  <a:srgbClr val="000000"/>
                </a:solidFill>
                <a:latin typeface="Arial Unicode MS" pitchFamily="34" charset="-128"/>
              </a:rPr>
              <a:t/>
            </a:r>
            <a:br>
              <a:rPr lang="fr-CA" sz="2000" dirty="0" smtClean="0">
                <a:solidFill>
                  <a:srgbClr val="000000"/>
                </a:solidFill>
                <a:latin typeface="Arial Unicode MS" pitchFamily="34" charset="-128"/>
              </a:rPr>
            </a:br>
            <a:r>
              <a:rPr lang="fr-CA" sz="1400" dirty="0" smtClean="0">
                <a:solidFill>
                  <a:srgbClr val="000000"/>
                </a:solidFill>
                <a:latin typeface="Arial Unicode MS" pitchFamily="34" charset="-128"/>
              </a:rPr>
              <a:t>&lt;INPUT TYPE=</a:t>
            </a:r>
            <a:r>
              <a:rPr lang="fr-CA" sz="1400" dirty="0" smtClean="0">
                <a:solidFill>
                  <a:srgbClr val="0000F0"/>
                </a:solidFill>
                <a:latin typeface="Arial Unicode MS" pitchFamily="34" charset="-128"/>
              </a:rPr>
              <a:t>"</a:t>
            </a:r>
            <a:r>
              <a:rPr lang="fr-CA" sz="1400" dirty="0" err="1" smtClean="0">
                <a:solidFill>
                  <a:srgbClr val="0000F0"/>
                </a:solidFill>
                <a:latin typeface="Arial Unicode MS" pitchFamily="34" charset="-128"/>
              </a:rPr>
              <a:t>submit</a:t>
            </a:r>
            <a:r>
              <a:rPr lang="fr-CA" sz="1400" dirty="0" smtClean="0">
                <a:solidFill>
                  <a:srgbClr val="0000F0"/>
                </a:solidFill>
                <a:latin typeface="Arial Unicode MS" pitchFamily="34" charset="-128"/>
              </a:rPr>
              <a:t>"</a:t>
            </a:r>
            <a:r>
              <a:rPr lang="fr-CA" sz="1400" dirty="0" smtClean="0">
                <a:solidFill>
                  <a:srgbClr val="000000"/>
                </a:solidFill>
                <a:latin typeface="Arial Unicode MS" pitchFamily="34" charset="-128"/>
              </a:rPr>
              <a:t> VALUE=</a:t>
            </a:r>
            <a:r>
              <a:rPr lang="fr-CA" sz="1400" dirty="0" smtClean="0">
                <a:solidFill>
                  <a:srgbClr val="0000F0"/>
                </a:solidFill>
                <a:latin typeface="Arial Unicode MS" pitchFamily="34" charset="-128"/>
              </a:rPr>
              <a:t>"Soumettre"</a:t>
            </a:r>
            <a:r>
              <a:rPr lang="fr-CA" sz="1400" dirty="0" smtClean="0">
                <a:solidFill>
                  <a:srgbClr val="000000"/>
                </a:solidFill>
                <a:latin typeface="Arial Unicode MS" pitchFamily="34" charset="-128"/>
              </a:rPr>
              <a:t>&gt;</a:t>
            </a:r>
            <a:r>
              <a:rPr lang="fr-CA" sz="2000" dirty="0" smtClean="0">
                <a:solidFill>
                  <a:srgbClr val="000000"/>
                </a:solidFill>
                <a:latin typeface="Arial Unicode MS" pitchFamily="34" charset="-128"/>
              </a:rPr>
              <a:t/>
            </a:r>
            <a:br>
              <a:rPr lang="fr-CA" sz="2000" dirty="0" smtClean="0">
                <a:solidFill>
                  <a:srgbClr val="000000"/>
                </a:solidFill>
                <a:latin typeface="Arial Unicode MS" pitchFamily="34" charset="-128"/>
              </a:rPr>
            </a:br>
            <a:r>
              <a:rPr lang="fr-CA" sz="2000" dirty="0" smtClean="0">
                <a:solidFill>
                  <a:srgbClr val="000000"/>
                </a:solidFill>
                <a:latin typeface="Arial Unicode MS" pitchFamily="34" charset="-128"/>
              </a:rPr>
              <a:t>&lt;/FORM&gt;</a:t>
            </a:r>
          </a:p>
        </p:txBody>
      </p:sp>
      <p:pic>
        <p:nvPicPr>
          <p:cNvPr id="344068" name="Picture 4"/>
          <p:cNvPicPr>
            <a:picLocks noChangeAspect="1" noChangeArrowheads="1"/>
          </p:cNvPicPr>
          <p:nvPr/>
        </p:nvPicPr>
        <p:blipFill>
          <a:blip r:embed="rId3"/>
          <a:srcRect/>
          <a:stretch>
            <a:fillRect/>
          </a:stretch>
        </p:blipFill>
        <p:spPr bwMode="auto">
          <a:xfrm>
            <a:off x="1133475" y="5410200"/>
            <a:ext cx="6029325" cy="639763"/>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6"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13</a:t>
            </a:fld>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fr-CA" smtClean="0"/>
              <a:t>Input de type="password"</a:t>
            </a:r>
          </a:p>
        </p:txBody>
      </p:sp>
      <p:sp>
        <p:nvSpPr>
          <p:cNvPr id="16388" name="Rectangle 3"/>
          <p:cNvSpPr>
            <a:spLocks noGrp="1" noChangeArrowheads="1"/>
          </p:cNvSpPr>
          <p:nvPr>
            <p:ph type="body" idx="1"/>
          </p:nvPr>
        </p:nvSpPr>
        <p:spPr/>
        <p:txBody>
          <a:bodyPr/>
          <a:lstStyle/>
          <a:p>
            <a:pPr>
              <a:buFont typeface="Wingdings" pitchFamily="2" charset="2"/>
              <a:buNone/>
            </a:pPr>
            <a:r>
              <a:rPr lang="fr-CA" sz="1800" smtClean="0">
                <a:solidFill>
                  <a:srgbClr val="000000"/>
                </a:solidFill>
              </a:rPr>
              <a:t>&lt;FORM ACTION=</a:t>
            </a:r>
            <a:r>
              <a:rPr lang="fr-CA" sz="1800" smtClean="0">
                <a:solidFill>
                  <a:srgbClr val="0000F0"/>
                </a:solidFill>
              </a:rPr>
              <a:t>"URL"</a:t>
            </a:r>
            <a:r>
              <a:rPr lang="fr-CA" sz="1800" smtClean="0">
                <a:solidFill>
                  <a:srgbClr val="000000"/>
                </a:solidFill>
              </a:rPr>
              <a:t> METHOD=</a:t>
            </a:r>
            <a:r>
              <a:rPr lang="fr-CA" sz="1800" smtClean="0">
                <a:solidFill>
                  <a:srgbClr val="0000F0"/>
                </a:solidFill>
              </a:rPr>
              <a:t>"post"</a:t>
            </a:r>
            <a:r>
              <a:rPr lang="fr-CA" sz="1800" smtClean="0">
                <a:solidFill>
                  <a:srgbClr val="000000"/>
                </a:solidFill>
              </a:rPr>
              <a:t> &gt;</a:t>
            </a:r>
          </a:p>
          <a:p>
            <a:pPr>
              <a:buFont typeface="Wingdings" pitchFamily="2" charset="2"/>
              <a:buNone/>
            </a:pPr>
            <a:r>
              <a:rPr lang="fr-CA" sz="1800" smtClean="0">
                <a:solidFill>
                  <a:srgbClr val="000000"/>
                </a:solidFill>
              </a:rPr>
              <a:t>Votre code d'usager: &lt;INPUT TYPE=</a:t>
            </a:r>
            <a:r>
              <a:rPr lang="fr-CA" sz="1800" smtClean="0">
                <a:solidFill>
                  <a:srgbClr val="0000F0"/>
                </a:solidFill>
              </a:rPr>
              <a:t>"text"</a:t>
            </a:r>
            <a:r>
              <a:rPr lang="fr-CA" sz="1800" smtClean="0">
                <a:solidFill>
                  <a:srgbClr val="000000"/>
                </a:solidFill>
              </a:rPr>
              <a:t> NAME=</a:t>
            </a:r>
            <a:r>
              <a:rPr lang="fr-CA" sz="1800" smtClean="0">
                <a:solidFill>
                  <a:srgbClr val="0000F0"/>
                </a:solidFill>
              </a:rPr>
              <a:t>"user"</a:t>
            </a:r>
            <a:r>
              <a:rPr lang="fr-CA" sz="1800" smtClean="0">
                <a:solidFill>
                  <a:srgbClr val="000000"/>
                </a:solidFill>
              </a:rPr>
              <a:t> SIZE=</a:t>
            </a:r>
            <a:r>
              <a:rPr lang="fr-CA" sz="1800" smtClean="0">
                <a:solidFill>
                  <a:srgbClr val="0000F0"/>
                </a:solidFill>
              </a:rPr>
              <a:t>"8"</a:t>
            </a:r>
            <a:r>
              <a:rPr lang="fr-CA" sz="1800" smtClean="0">
                <a:solidFill>
                  <a:srgbClr val="000000"/>
                </a:solidFill>
              </a:rPr>
              <a:t>&gt;</a:t>
            </a:r>
          </a:p>
          <a:p>
            <a:pPr>
              <a:buFont typeface="Wingdings" pitchFamily="2" charset="2"/>
              <a:buNone/>
            </a:pPr>
            <a:r>
              <a:rPr lang="fr-CA" sz="1800" smtClean="0">
                <a:solidFill>
                  <a:srgbClr val="000000"/>
                </a:solidFill>
              </a:rPr>
              <a:t>&lt;BR&gt;</a:t>
            </a:r>
          </a:p>
          <a:p>
            <a:pPr>
              <a:buFont typeface="Wingdings" pitchFamily="2" charset="2"/>
              <a:buNone/>
            </a:pPr>
            <a:r>
              <a:rPr lang="fr-CA" sz="1800" smtClean="0">
                <a:solidFill>
                  <a:srgbClr val="000000"/>
                </a:solidFill>
              </a:rPr>
              <a:t>Votre mot de passe: &lt;INPUT TYPE=</a:t>
            </a:r>
            <a:r>
              <a:rPr lang="fr-CA" sz="1800" smtClean="0">
                <a:solidFill>
                  <a:srgbClr val="0000F0"/>
                </a:solidFill>
              </a:rPr>
              <a:t>"password"</a:t>
            </a:r>
            <a:r>
              <a:rPr lang="fr-CA" sz="1800" smtClean="0">
                <a:solidFill>
                  <a:srgbClr val="000000"/>
                </a:solidFill>
              </a:rPr>
              <a:t> NAME=</a:t>
            </a:r>
            <a:r>
              <a:rPr lang="fr-CA" sz="1800" smtClean="0">
                <a:solidFill>
                  <a:srgbClr val="0000F0"/>
                </a:solidFill>
              </a:rPr>
              <a:t>"pass"</a:t>
            </a:r>
            <a:r>
              <a:rPr lang="fr-CA" sz="1800" smtClean="0">
                <a:solidFill>
                  <a:srgbClr val="000000"/>
                </a:solidFill>
              </a:rPr>
              <a:t> SIZE=</a:t>
            </a:r>
            <a:r>
              <a:rPr lang="fr-CA" sz="1800" smtClean="0">
                <a:solidFill>
                  <a:srgbClr val="0000F0"/>
                </a:solidFill>
              </a:rPr>
              <a:t>"8"</a:t>
            </a:r>
            <a:r>
              <a:rPr lang="fr-CA" sz="1800" smtClean="0">
                <a:solidFill>
                  <a:srgbClr val="000000"/>
                </a:solidFill>
              </a:rPr>
              <a:t>&gt;</a:t>
            </a:r>
          </a:p>
          <a:p>
            <a:pPr>
              <a:buFont typeface="Wingdings" pitchFamily="2" charset="2"/>
              <a:buNone/>
            </a:pPr>
            <a:r>
              <a:rPr lang="fr-CA" sz="1800" smtClean="0">
                <a:solidFill>
                  <a:srgbClr val="000000"/>
                </a:solidFill>
              </a:rPr>
              <a:t>&lt;BR&gt;</a:t>
            </a:r>
          </a:p>
          <a:p>
            <a:pPr>
              <a:buFont typeface="Wingdings" pitchFamily="2" charset="2"/>
              <a:buNone/>
            </a:pPr>
            <a:r>
              <a:rPr lang="fr-CA" sz="1800" smtClean="0">
                <a:solidFill>
                  <a:srgbClr val="000000"/>
                </a:solidFill>
              </a:rPr>
              <a:t>&lt;INPUT TYPE=</a:t>
            </a:r>
            <a:r>
              <a:rPr lang="fr-CA" sz="1800" smtClean="0">
                <a:solidFill>
                  <a:srgbClr val="0000F0"/>
                </a:solidFill>
              </a:rPr>
              <a:t>"submit"</a:t>
            </a:r>
            <a:r>
              <a:rPr lang="fr-CA" sz="1800" smtClean="0">
                <a:solidFill>
                  <a:srgbClr val="000000"/>
                </a:solidFill>
              </a:rPr>
              <a:t> &gt;</a:t>
            </a:r>
          </a:p>
          <a:p>
            <a:pPr>
              <a:buFont typeface="Wingdings" pitchFamily="2" charset="2"/>
              <a:buNone/>
            </a:pPr>
            <a:r>
              <a:rPr lang="fr-CA" sz="1800" smtClean="0">
                <a:solidFill>
                  <a:srgbClr val="000000"/>
                </a:solidFill>
              </a:rPr>
              <a:t>&lt;/FORM&gt;</a:t>
            </a:r>
          </a:p>
        </p:txBody>
      </p:sp>
      <p:pic>
        <p:nvPicPr>
          <p:cNvPr id="345092" name="Picture 4"/>
          <p:cNvPicPr>
            <a:picLocks noChangeAspect="1" noChangeArrowheads="1"/>
          </p:cNvPicPr>
          <p:nvPr/>
        </p:nvPicPr>
        <p:blipFill>
          <a:blip r:embed="rId3"/>
          <a:srcRect/>
          <a:stretch>
            <a:fillRect/>
          </a:stretch>
        </p:blipFill>
        <p:spPr bwMode="auto">
          <a:xfrm>
            <a:off x="685800" y="4648200"/>
            <a:ext cx="3352800" cy="1404938"/>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pic>
        <p:nvPicPr>
          <p:cNvPr id="345093" name="Picture 5"/>
          <p:cNvPicPr>
            <a:picLocks noChangeAspect="1" noChangeArrowheads="1"/>
          </p:cNvPicPr>
          <p:nvPr/>
        </p:nvPicPr>
        <p:blipFill>
          <a:blip r:embed="rId4"/>
          <a:srcRect/>
          <a:stretch>
            <a:fillRect/>
          </a:stretch>
        </p:blipFill>
        <p:spPr bwMode="auto">
          <a:xfrm>
            <a:off x="5029200" y="4419600"/>
            <a:ext cx="3200400" cy="1406525"/>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7"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14</a:t>
            </a:fld>
            <a:endParaRPr lang="fr-F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fr-CA" smtClean="0"/>
              <a:t>Input de type="checkbox"</a:t>
            </a:r>
          </a:p>
        </p:txBody>
      </p:sp>
      <p:sp>
        <p:nvSpPr>
          <p:cNvPr id="17412" name="Rectangle 4"/>
          <p:cNvSpPr>
            <a:spLocks noGrp="1" noChangeArrowheads="1"/>
          </p:cNvSpPr>
          <p:nvPr>
            <p:ph type="body" idx="1"/>
          </p:nvPr>
        </p:nvSpPr>
        <p:spPr/>
        <p:txBody>
          <a:bodyPr/>
          <a:lstStyle/>
          <a:p>
            <a:pPr>
              <a:buFont typeface="Wingdings" pitchFamily="2" charset="2"/>
              <a:buNone/>
            </a:pPr>
            <a:r>
              <a:rPr lang="fr-CA" sz="1400" dirty="0" smtClean="0">
                <a:solidFill>
                  <a:srgbClr val="000000"/>
                </a:solidFill>
              </a:rPr>
              <a:t>&lt;FORM ACTION=</a:t>
            </a:r>
            <a:r>
              <a:rPr lang="fr-CA" sz="1400" dirty="0" smtClean="0">
                <a:solidFill>
                  <a:srgbClr val="0000F0"/>
                </a:solidFill>
              </a:rPr>
              <a:t>"URL"</a:t>
            </a:r>
            <a:r>
              <a:rPr lang="fr-CA" sz="1400" dirty="0" smtClean="0">
                <a:solidFill>
                  <a:srgbClr val="000000"/>
                </a:solidFill>
              </a:rPr>
              <a:t> METHOD=</a:t>
            </a:r>
            <a:r>
              <a:rPr lang="fr-CA" sz="1400" dirty="0" smtClean="0">
                <a:solidFill>
                  <a:srgbClr val="0000F0"/>
                </a:solidFill>
              </a:rPr>
              <a:t>"GET"</a:t>
            </a:r>
            <a:r>
              <a:rPr lang="fr-CA" sz="1400" dirty="0" smtClean="0">
                <a:solidFill>
                  <a:srgbClr val="000000"/>
                </a:solidFill>
              </a:rPr>
              <a:t>&gt;</a:t>
            </a:r>
          </a:p>
          <a:p>
            <a:pPr>
              <a:buFont typeface="Wingdings" pitchFamily="2" charset="2"/>
              <a:buNone/>
            </a:pPr>
            <a:r>
              <a:rPr lang="fr-CA" sz="1400" dirty="0" smtClean="0">
                <a:solidFill>
                  <a:srgbClr val="000000"/>
                </a:solidFill>
              </a:rPr>
              <a:t>&lt;P&gt;Adresse de courrier électronique: &lt;INPUT TYPE=</a:t>
            </a:r>
            <a:r>
              <a:rPr lang="fr-CA" sz="1400" dirty="0" smtClean="0">
                <a:solidFill>
                  <a:srgbClr val="0000F0"/>
                </a:solidFill>
              </a:rPr>
              <a:t>"</a:t>
            </a:r>
            <a:r>
              <a:rPr lang="fr-CA" sz="1400" dirty="0" err="1" smtClean="0">
                <a:solidFill>
                  <a:srgbClr val="0000F0"/>
                </a:solidFill>
              </a:rPr>
              <a:t>text</a:t>
            </a:r>
            <a:r>
              <a:rPr lang="fr-CA" sz="1400" dirty="0" smtClean="0">
                <a:solidFill>
                  <a:srgbClr val="0000F0"/>
                </a:solidFill>
              </a:rPr>
              <a:t>"</a:t>
            </a:r>
            <a:r>
              <a:rPr lang="fr-CA" sz="1400" dirty="0" smtClean="0">
                <a:solidFill>
                  <a:srgbClr val="000000"/>
                </a:solidFill>
              </a:rPr>
              <a:t> NAME=</a:t>
            </a:r>
            <a:r>
              <a:rPr lang="fr-CA" sz="1400" dirty="0" smtClean="0">
                <a:solidFill>
                  <a:srgbClr val="0000F0"/>
                </a:solidFill>
              </a:rPr>
              <a:t>"email"</a:t>
            </a:r>
            <a:r>
              <a:rPr lang="fr-CA" sz="1400" dirty="0" smtClean="0">
                <a:solidFill>
                  <a:srgbClr val="000000"/>
                </a:solidFill>
              </a:rPr>
              <a:t> SIZE=</a:t>
            </a:r>
            <a:r>
              <a:rPr lang="fr-CA" sz="1400" dirty="0" smtClean="0">
                <a:solidFill>
                  <a:srgbClr val="0000F0"/>
                </a:solidFill>
              </a:rPr>
              <a:t>"20"</a:t>
            </a:r>
            <a:r>
              <a:rPr lang="fr-CA" sz="1400" dirty="0" smtClean="0">
                <a:solidFill>
                  <a:srgbClr val="000000"/>
                </a:solidFill>
              </a:rPr>
              <a:t>&gt;</a:t>
            </a:r>
          </a:p>
          <a:p>
            <a:pPr>
              <a:buFont typeface="Wingdings" pitchFamily="2" charset="2"/>
              <a:buNone/>
            </a:pPr>
            <a:r>
              <a:rPr lang="fr-CA" sz="1400" dirty="0" smtClean="0">
                <a:solidFill>
                  <a:srgbClr val="000000"/>
                </a:solidFill>
              </a:rPr>
              <a:t>&lt;P&gt;&lt;INPUT TYPE=</a:t>
            </a:r>
            <a:r>
              <a:rPr lang="fr-CA" sz="1400" dirty="0" smtClean="0">
                <a:solidFill>
                  <a:srgbClr val="0000F0"/>
                </a:solidFill>
              </a:rPr>
              <a:t>"</a:t>
            </a:r>
            <a:r>
              <a:rPr lang="fr-CA" sz="1400" dirty="0" err="1" smtClean="0">
                <a:solidFill>
                  <a:srgbClr val="0000F0"/>
                </a:solidFill>
              </a:rPr>
              <a:t>checkbox</a:t>
            </a:r>
            <a:r>
              <a:rPr lang="fr-CA" sz="1400" dirty="0" smtClean="0">
                <a:solidFill>
                  <a:srgbClr val="0000F0"/>
                </a:solidFill>
              </a:rPr>
              <a:t>"</a:t>
            </a:r>
            <a:r>
              <a:rPr lang="fr-CA" sz="1400" dirty="0" smtClean="0">
                <a:solidFill>
                  <a:srgbClr val="000000"/>
                </a:solidFill>
              </a:rPr>
              <a:t> NAME=</a:t>
            </a:r>
            <a:r>
              <a:rPr lang="fr-CA" sz="1400" dirty="0" smtClean="0">
                <a:solidFill>
                  <a:srgbClr val="0000F0"/>
                </a:solidFill>
              </a:rPr>
              <a:t>"doc"</a:t>
            </a:r>
            <a:r>
              <a:rPr lang="fr-CA" sz="1400" dirty="0" smtClean="0">
                <a:solidFill>
                  <a:srgbClr val="000000"/>
                </a:solidFill>
              </a:rPr>
              <a:t> VALUE=</a:t>
            </a:r>
            <a:r>
              <a:rPr lang="fr-CA" sz="1400" dirty="0" smtClean="0">
                <a:solidFill>
                  <a:srgbClr val="0000F0"/>
                </a:solidFill>
              </a:rPr>
              <a:t>"abonnement"</a:t>
            </a:r>
            <a:r>
              <a:rPr lang="fr-CA" sz="1400" dirty="0" smtClean="0">
                <a:solidFill>
                  <a:srgbClr val="000000"/>
                </a:solidFill>
              </a:rPr>
              <a:t> CHECKED&gt; Souscrire à notre liste de distribution</a:t>
            </a:r>
          </a:p>
          <a:p>
            <a:pPr>
              <a:buFont typeface="Wingdings" pitchFamily="2" charset="2"/>
              <a:buNone/>
            </a:pPr>
            <a:r>
              <a:rPr lang="fr-CA" sz="1400" dirty="0" smtClean="0">
                <a:solidFill>
                  <a:srgbClr val="000000"/>
                </a:solidFill>
              </a:rPr>
              <a:t>&lt;BR&gt;&lt;INPUT TYPE=</a:t>
            </a:r>
            <a:r>
              <a:rPr lang="fr-CA" sz="1400" dirty="0" smtClean="0">
                <a:solidFill>
                  <a:srgbClr val="0000F0"/>
                </a:solidFill>
              </a:rPr>
              <a:t>"</a:t>
            </a:r>
            <a:r>
              <a:rPr lang="fr-CA" sz="1400" dirty="0" err="1" smtClean="0">
                <a:solidFill>
                  <a:srgbClr val="0000F0"/>
                </a:solidFill>
              </a:rPr>
              <a:t>checkbox</a:t>
            </a:r>
            <a:r>
              <a:rPr lang="fr-CA" sz="1400" dirty="0" smtClean="0">
                <a:solidFill>
                  <a:srgbClr val="0000F0"/>
                </a:solidFill>
              </a:rPr>
              <a:t>"</a:t>
            </a:r>
            <a:r>
              <a:rPr lang="fr-CA" sz="1400" dirty="0" smtClean="0">
                <a:solidFill>
                  <a:srgbClr val="000000"/>
                </a:solidFill>
              </a:rPr>
              <a:t> NAME=</a:t>
            </a:r>
            <a:r>
              <a:rPr lang="fr-CA" sz="1400" dirty="0" smtClean="0">
                <a:solidFill>
                  <a:srgbClr val="0000F0"/>
                </a:solidFill>
              </a:rPr>
              <a:t>"</a:t>
            </a:r>
            <a:r>
              <a:rPr lang="fr-CA" sz="1400" dirty="0" err="1" smtClean="0">
                <a:solidFill>
                  <a:srgbClr val="0000F0"/>
                </a:solidFill>
              </a:rPr>
              <a:t>prod</a:t>
            </a:r>
            <a:r>
              <a:rPr lang="fr-CA" sz="1400" dirty="0" smtClean="0">
                <a:solidFill>
                  <a:srgbClr val="0000F0"/>
                </a:solidFill>
              </a:rPr>
              <a:t>" </a:t>
            </a:r>
            <a:r>
              <a:rPr lang="fr-CA" sz="1400" dirty="0" smtClean="0">
                <a:solidFill>
                  <a:srgbClr val="000000"/>
                </a:solidFill>
              </a:rPr>
              <a:t>VALUE=</a:t>
            </a:r>
            <a:r>
              <a:rPr lang="fr-CA" sz="1400" dirty="0" smtClean="0">
                <a:solidFill>
                  <a:srgbClr val="0000F0"/>
                </a:solidFill>
              </a:rPr>
              <a:t>"</a:t>
            </a:r>
            <a:r>
              <a:rPr lang="fr-CA" sz="1400" dirty="0" err="1" smtClean="0">
                <a:solidFill>
                  <a:srgbClr val="0000F0"/>
                </a:solidFill>
              </a:rPr>
              <a:t>infoProduit</a:t>
            </a:r>
            <a:r>
              <a:rPr lang="fr-CA" sz="1400" dirty="0" smtClean="0">
                <a:solidFill>
                  <a:srgbClr val="0000F0"/>
                </a:solidFill>
              </a:rPr>
              <a:t>"</a:t>
            </a:r>
            <a:r>
              <a:rPr lang="fr-CA" sz="1400" dirty="0" smtClean="0">
                <a:solidFill>
                  <a:srgbClr val="000000"/>
                </a:solidFill>
              </a:rPr>
              <a:t>&gt;</a:t>
            </a:r>
            <a:br>
              <a:rPr lang="fr-CA" sz="1400" dirty="0" smtClean="0">
                <a:solidFill>
                  <a:srgbClr val="000000"/>
                </a:solidFill>
              </a:rPr>
            </a:br>
            <a:r>
              <a:rPr lang="fr-CA" sz="1400" dirty="0" smtClean="0">
                <a:solidFill>
                  <a:srgbClr val="000000"/>
                </a:solidFill>
              </a:rPr>
              <a:t>Cocher cette boite si vous voulez de l'information sur nos produits.</a:t>
            </a:r>
          </a:p>
          <a:p>
            <a:pPr>
              <a:buFont typeface="Wingdings" pitchFamily="2" charset="2"/>
              <a:buNone/>
            </a:pPr>
            <a:r>
              <a:rPr lang="fr-CA" sz="1400" dirty="0" smtClean="0">
                <a:solidFill>
                  <a:srgbClr val="000000"/>
                </a:solidFill>
              </a:rPr>
              <a:t>&lt;BR&gt;&lt;</a:t>
            </a:r>
            <a:r>
              <a:rPr lang="fr-CA" sz="1400" dirty="0" err="1" smtClean="0">
                <a:solidFill>
                  <a:srgbClr val="000000"/>
                </a:solidFill>
              </a:rPr>
              <a:t>br</a:t>
            </a:r>
            <a:r>
              <a:rPr lang="fr-CA" sz="1400" dirty="0" smtClean="0">
                <a:solidFill>
                  <a:srgbClr val="000000"/>
                </a:solidFill>
              </a:rPr>
              <a:t>&gt;</a:t>
            </a:r>
          </a:p>
          <a:p>
            <a:pPr>
              <a:buFont typeface="Wingdings" pitchFamily="2" charset="2"/>
              <a:buNone/>
            </a:pPr>
            <a:r>
              <a:rPr lang="fr-CA" sz="1400" dirty="0" smtClean="0">
                <a:solidFill>
                  <a:srgbClr val="000000"/>
                </a:solidFill>
              </a:rPr>
              <a:t>&lt;INPUT TYPE=</a:t>
            </a:r>
            <a:r>
              <a:rPr lang="fr-CA" sz="1400" dirty="0" smtClean="0">
                <a:solidFill>
                  <a:srgbClr val="0000F0"/>
                </a:solidFill>
              </a:rPr>
              <a:t>"</a:t>
            </a:r>
            <a:r>
              <a:rPr lang="fr-CA" sz="1400" dirty="0" err="1" smtClean="0">
                <a:solidFill>
                  <a:srgbClr val="0000F0"/>
                </a:solidFill>
              </a:rPr>
              <a:t>submit</a:t>
            </a:r>
            <a:r>
              <a:rPr lang="fr-CA" sz="1400" dirty="0" smtClean="0">
                <a:solidFill>
                  <a:srgbClr val="0000F0"/>
                </a:solidFill>
              </a:rPr>
              <a:t>"</a:t>
            </a:r>
            <a:r>
              <a:rPr lang="fr-CA" sz="1400" dirty="0" smtClean="0">
                <a:solidFill>
                  <a:srgbClr val="000000"/>
                </a:solidFill>
              </a:rPr>
              <a:t> VALUE=</a:t>
            </a:r>
            <a:r>
              <a:rPr lang="fr-CA" sz="1400" dirty="0" smtClean="0">
                <a:solidFill>
                  <a:srgbClr val="0000F0"/>
                </a:solidFill>
              </a:rPr>
              <a:t>"Cliquer ici pour soumettre votre demande"</a:t>
            </a:r>
            <a:r>
              <a:rPr lang="fr-CA" sz="1400" dirty="0" smtClean="0">
                <a:solidFill>
                  <a:srgbClr val="000000"/>
                </a:solidFill>
              </a:rPr>
              <a:t>&gt;</a:t>
            </a:r>
          </a:p>
          <a:p>
            <a:pPr>
              <a:buFont typeface="Wingdings" pitchFamily="2" charset="2"/>
              <a:buNone/>
            </a:pPr>
            <a:r>
              <a:rPr lang="fr-CA" sz="1400" dirty="0" smtClean="0">
                <a:solidFill>
                  <a:srgbClr val="000000"/>
                </a:solidFill>
              </a:rPr>
              <a:t>&lt;/FORM&gt;</a:t>
            </a:r>
          </a:p>
        </p:txBody>
      </p:sp>
      <p:pic>
        <p:nvPicPr>
          <p:cNvPr id="346118" name="Picture 6"/>
          <p:cNvPicPr>
            <a:picLocks noChangeAspect="1" noChangeArrowheads="1"/>
          </p:cNvPicPr>
          <p:nvPr/>
        </p:nvPicPr>
        <p:blipFill>
          <a:blip r:embed="rId3"/>
          <a:srcRect/>
          <a:stretch>
            <a:fillRect/>
          </a:stretch>
        </p:blipFill>
        <p:spPr bwMode="auto">
          <a:xfrm>
            <a:off x="2000232" y="4143380"/>
            <a:ext cx="5943600" cy="1966912"/>
          </a:xfrm>
          <a:prstGeom prst="rect">
            <a:avLst/>
          </a:prstGeom>
          <a:noFill/>
          <a:ln w="3175">
            <a:solidFill>
              <a:schemeClr val="hlink"/>
            </a:solidFill>
            <a:miter lim="800000"/>
            <a:headEnd type="none" w="sm" len="sm"/>
            <a:tailEnd type="none" w="sm" len="sm"/>
          </a:ln>
          <a:effectLst>
            <a:outerShdw dist="107763" dir="2700000" algn="ctr" rotWithShape="0">
              <a:schemeClr val="bg2"/>
            </a:outerShdw>
          </a:effectLst>
        </p:spPr>
      </p:pic>
      <p:sp>
        <p:nvSpPr>
          <p:cNvPr id="6"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15</a:t>
            </a:fld>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fr-CA" smtClean="0"/>
              <a:t>Input type="radio"</a:t>
            </a:r>
          </a:p>
        </p:txBody>
      </p:sp>
      <p:sp>
        <p:nvSpPr>
          <p:cNvPr id="18436" name="Rectangle 3"/>
          <p:cNvSpPr>
            <a:spLocks noGrp="1" noChangeArrowheads="1"/>
          </p:cNvSpPr>
          <p:nvPr>
            <p:ph type="body" idx="1"/>
          </p:nvPr>
        </p:nvSpPr>
        <p:spPr/>
        <p:txBody>
          <a:bodyPr/>
          <a:lstStyle/>
          <a:p>
            <a:pPr>
              <a:buFont typeface="Wingdings" pitchFamily="2" charset="2"/>
              <a:buNone/>
            </a:pPr>
            <a:r>
              <a:rPr lang="fr-CA" sz="1600" dirty="0" smtClean="0">
                <a:solidFill>
                  <a:srgbClr val="000000"/>
                </a:solidFill>
              </a:rPr>
              <a:t>&lt;FORM ACTION=</a:t>
            </a:r>
            <a:r>
              <a:rPr lang="fr-CA" sz="1600" dirty="0" smtClean="0">
                <a:solidFill>
                  <a:srgbClr val="0000F0"/>
                </a:solidFill>
              </a:rPr>
              <a:t>"URL"</a:t>
            </a:r>
            <a:r>
              <a:rPr lang="fr-CA" sz="1600" dirty="0" smtClean="0">
                <a:solidFill>
                  <a:srgbClr val="000000"/>
                </a:solidFill>
              </a:rPr>
              <a:t> METHOD=</a:t>
            </a:r>
            <a:r>
              <a:rPr lang="fr-CA" sz="1600" dirty="0" smtClean="0">
                <a:solidFill>
                  <a:srgbClr val="0000F0"/>
                </a:solidFill>
              </a:rPr>
              <a:t>"post"</a:t>
            </a:r>
            <a:r>
              <a:rPr lang="fr-CA" sz="1600" dirty="0" smtClean="0">
                <a:solidFill>
                  <a:srgbClr val="000000"/>
                </a:solidFill>
              </a:rPr>
              <a:t>&gt;</a:t>
            </a:r>
          </a:p>
          <a:p>
            <a:pPr>
              <a:buFont typeface="Wingdings" pitchFamily="2" charset="2"/>
              <a:buNone/>
            </a:pPr>
            <a:r>
              <a:rPr lang="fr-CA" sz="1600" dirty="0" smtClean="0">
                <a:solidFill>
                  <a:srgbClr val="000000"/>
                </a:solidFill>
              </a:rPr>
              <a:t>&lt;P&gt;adresse E-mail: &lt;INPUT TYPE=</a:t>
            </a:r>
            <a:r>
              <a:rPr lang="fr-CA" sz="1600" dirty="0" smtClean="0">
                <a:solidFill>
                  <a:srgbClr val="0000F0"/>
                </a:solidFill>
              </a:rPr>
              <a:t>"</a:t>
            </a:r>
            <a:r>
              <a:rPr lang="fr-CA" sz="1600" dirty="0" err="1" smtClean="0">
                <a:solidFill>
                  <a:srgbClr val="0000F0"/>
                </a:solidFill>
              </a:rPr>
              <a:t>text</a:t>
            </a:r>
            <a:r>
              <a:rPr lang="fr-CA" sz="1600" dirty="0" smtClean="0">
                <a:solidFill>
                  <a:srgbClr val="0000F0"/>
                </a:solidFill>
              </a:rPr>
              <a:t>"</a:t>
            </a:r>
            <a:r>
              <a:rPr lang="fr-CA" sz="1600" dirty="0" smtClean="0">
                <a:solidFill>
                  <a:srgbClr val="000000"/>
                </a:solidFill>
              </a:rPr>
              <a:t> NAME=</a:t>
            </a:r>
            <a:r>
              <a:rPr lang="fr-CA" sz="1600" dirty="0" smtClean="0">
                <a:solidFill>
                  <a:srgbClr val="0000F0"/>
                </a:solidFill>
              </a:rPr>
              <a:t>"email"</a:t>
            </a:r>
            <a:r>
              <a:rPr lang="fr-CA" sz="1600" dirty="0" smtClean="0">
                <a:solidFill>
                  <a:srgbClr val="000000"/>
                </a:solidFill>
              </a:rPr>
              <a:t> SIZE=</a:t>
            </a:r>
            <a:r>
              <a:rPr lang="fr-CA" sz="1600" dirty="0" smtClean="0">
                <a:solidFill>
                  <a:srgbClr val="0000F0"/>
                </a:solidFill>
              </a:rPr>
              <a:t>"20"</a:t>
            </a:r>
            <a:r>
              <a:rPr lang="fr-CA" sz="1600" dirty="0" smtClean="0">
                <a:solidFill>
                  <a:srgbClr val="000000"/>
                </a:solidFill>
              </a:rPr>
              <a:t>&gt;</a:t>
            </a:r>
          </a:p>
          <a:p>
            <a:pPr>
              <a:buFont typeface="Wingdings" pitchFamily="2" charset="2"/>
              <a:buNone/>
            </a:pPr>
            <a:r>
              <a:rPr lang="fr-CA" sz="1600" dirty="0" smtClean="0">
                <a:solidFill>
                  <a:srgbClr val="000000"/>
                </a:solidFill>
              </a:rPr>
              <a:t>&lt;P&gt;Indiquez le format sous lequel vous aimeriez recevoir notre bulletin:</a:t>
            </a:r>
          </a:p>
          <a:p>
            <a:pPr>
              <a:buFont typeface="Wingdings" pitchFamily="2" charset="2"/>
              <a:buNone/>
            </a:pPr>
            <a:r>
              <a:rPr lang="fr-CA" sz="1600" dirty="0" smtClean="0">
                <a:solidFill>
                  <a:srgbClr val="000000"/>
                </a:solidFill>
              </a:rPr>
              <a:t>&lt;BR&gt;&lt;INPUT TYPE=</a:t>
            </a:r>
            <a:r>
              <a:rPr lang="fr-CA" sz="1600" dirty="0" smtClean="0">
                <a:solidFill>
                  <a:srgbClr val="0000F0"/>
                </a:solidFill>
              </a:rPr>
              <a:t>"radio"</a:t>
            </a:r>
            <a:r>
              <a:rPr lang="fr-CA" sz="1600" dirty="0" smtClean="0">
                <a:solidFill>
                  <a:srgbClr val="000000"/>
                </a:solidFill>
              </a:rPr>
              <a:t> NAME=</a:t>
            </a:r>
            <a:r>
              <a:rPr lang="fr-CA" sz="1600" dirty="0" smtClean="0">
                <a:solidFill>
                  <a:srgbClr val="0000F0"/>
                </a:solidFill>
              </a:rPr>
              <a:t>"format"</a:t>
            </a:r>
            <a:r>
              <a:rPr lang="fr-CA" sz="1600" dirty="0" smtClean="0">
                <a:solidFill>
                  <a:srgbClr val="000000"/>
                </a:solidFill>
              </a:rPr>
              <a:t> VALUE=</a:t>
            </a:r>
            <a:r>
              <a:rPr lang="fr-CA" sz="1600" dirty="0" smtClean="0">
                <a:solidFill>
                  <a:srgbClr val="0000F0"/>
                </a:solidFill>
              </a:rPr>
              <a:t>"texte"</a:t>
            </a:r>
            <a:r>
              <a:rPr lang="fr-CA" sz="1600" dirty="0" smtClean="0">
                <a:solidFill>
                  <a:srgbClr val="000000"/>
                </a:solidFill>
              </a:rPr>
              <a:t> CHECKED&gt; Texte</a:t>
            </a:r>
          </a:p>
          <a:p>
            <a:pPr>
              <a:buFont typeface="Wingdings" pitchFamily="2" charset="2"/>
              <a:buNone/>
            </a:pPr>
            <a:r>
              <a:rPr lang="fr-CA" sz="1600" dirty="0" smtClean="0">
                <a:solidFill>
                  <a:srgbClr val="000000"/>
                </a:solidFill>
              </a:rPr>
              <a:t>&lt;BR&gt;&lt;INPUT TYPE=</a:t>
            </a:r>
            <a:r>
              <a:rPr lang="fr-CA" sz="1600" dirty="0" smtClean="0">
                <a:solidFill>
                  <a:srgbClr val="0000F0"/>
                </a:solidFill>
              </a:rPr>
              <a:t>"radio"</a:t>
            </a:r>
            <a:r>
              <a:rPr lang="fr-CA" sz="1600" dirty="0" smtClean="0">
                <a:solidFill>
                  <a:srgbClr val="000000"/>
                </a:solidFill>
              </a:rPr>
              <a:t> NAME=</a:t>
            </a:r>
            <a:r>
              <a:rPr lang="fr-CA" sz="1600" dirty="0" smtClean="0">
                <a:solidFill>
                  <a:srgbClr val="0000F0"/>
                </a:solidFill>
              </a:rPr>
              <a:t>"format"</a:t>
            </a:r>
            <a:r>
              <a:rPr lang="fr-CA" sz="1600" dirty="0" smtClean="0">
                <a:solidFill>
                  <a:srgbClr val="000000"/>
                </a:solidFill>
              </a:rPr>
              <a:t> VALUE=</a:t>
            </a:r>
            <a:r>
              <a:rPr lang="fr-CA" sz="1600" dirty="0" smtClean="0">
                <a:solidFill>
                  <a:srgbClr val="0000F0"/>
                </a:solidFill>
              </a:rPr>
              <a:t>"html"</a:t>
            </a:r>
            <a:r>
              <a:rPr lang="fr-CA" sz="1600" dirty="0" smtClean="0">
                <a:solidFill>
                  <a:srgbClr val="000000"/>
                </a:solidFill>
              </a:rPr>
              <a:t>&gt; HTML</a:t>
            </a:r>
          </a:p>
          <a:p>
            <a:pPr>
              <a:buFont typeface="Wingdings" pitchFamily="2" charset="2"/>
              <a:buNone/>
            </a:pPr>
            <a:r>
              <a:rPr lang="fr-CA" sz="1600" dirty="0" smtClean="0">
                <a:solidFill>
                  <a:srgbClr val="000000"/>
                </a:solidFill>
              </a:rPr>
              <a:t>&lt;BR&gt;&lt;INPUT TYPE=</a:t>
            </a:r>
            <a:r>
              <a:rPr lang="fr-CA" sz="1600" dirty="0" smtClean="0">
                <a:solidFill>
                  <a:srgbClr val="0000F0"/>
                </a:solidFill>
              </a:rPr>
              <a:t>"radio"</a:t>
            </a:r>
            <a:r>
              <a:rPr lang="fr-CA" sz="1600" dirty="0" smtClean="0">
                <a:solidFill>
                  <a:srgbClr val="000000"/>
                </a:solidFill>
              </a:rPr>
              <a:t> NAME=</a:t>
            </a:r>
            <a:r>
              <a:rPr lang="fr-CA" sz="1600" dirty="0" smtClean="0">
                <a:solidFill>
                  <a:srgbClr val="0000F0"/>
                </a:solidFill>
              </a:rPr>
              <a:t>"format"</a:t>
            </a:r>
            <a:r>
              <a:rPr lang="fr-CA" sz="1600" dirty="0" smtClean="0">
                <a:solidFill>
                  <a:srgbClr val="000000"/>
                </a:solidFill>
              </a:rPr>
              <a:t> VALUE=</a:t>
            </a:r>
            <a:r>
              <a:rPr lang="fr-CA" sz="1600" dirty="0" smtClean="0">
                <a:solidFill>
                  <a:srgbClr val="0000F0"/>
                </a:solidFill>
              </a:rPr>
              <a:t>"</a:t>
            </a:r>
            <a:r>
              <a:rPr lang="fr-CA" sz="1600" dirty="0" err="1" smtClean="0">
                <a:solidFill>
                  <a:srgbClr val="0000F0"/>
                </a:solidFill>
              </a:rPr>
              <a:t>pdf</a:t>
            </a:r>
            <a:r>
              <a:rPr lang="fr-CA" sz="1600" dirty="0" smtClean="0">
                <a:solidFill>
                  <a:srgbClr val="0000F0"/>
                </a:solidFill>
              </a:rPr>
              <a:t>"</a:t>
            </a:r>
            <a:r>
              <a:rPr lang="fr-CA" sz="1600" dirty="0" smtClean="0">
                <a:solidFill>
                  <a:srgbClr val="000000"/>
                </a:solidFill>
              </a:rPr>
              <a:t>&gt; Adobe Acrobat</a:t>
            </a:r>
          </a:p>
          <a:p>
            <a:pPr>
              <a:buFont typeface="Wingdings" pitchFamily="2" charset="2"/>
              <a:buNone/>
            </a:pPr>
            <a:r>
              <a:rPr lang="fr-CA" sz="1600" dirty="0" smtClean="0">
                <a:solidFill>
                  <a:srgbClr val="000000"/>
                </a:solidFill>
              </a:rPr>
              <a:t>&lt;P&gt;&lt;INPUT TYPE=</a:t>
            </a:r>
            <a:r>
              <a:rPr lang="fr-CA" sz="1600" dirty="0" smtClean="0">
                <a:solidFill>
                  <a:srgbClr val="0000F0"/>
                </a:solidFill>
              </a:rPr>
              <a:t>"</a:t>
            </a:r>
            <a:r>
              <a:rPr lang="fr-CA" sz="1600" dirty="0" err="1" smtClean="0">
                <a:solidFill>
                  <a:srgbClr val="0000F0"/>
                </a:solidFill>
              </a:rPr>
              <a:t>submit</a:t>
            </a:r>
            <a:r>
              <a:rPr lang="fr-CA" sz="1600" dirty="0" smtClean="0">
                <a:solidFill>
                  <a:srgbClr val="0000F0"/>
                </a:solidFill>
              </a:rPr>
              <a:t>"</a:t>
            </a:r>
            <a:r>
              <a:rPr lang="fr-CA" sz="1600" dirty="0" smtClean="0">
                <a:solidFill>
                  <a:srgbClr val="000000"/>
                </a:solidFill>
              </a:rPr>
              <a:t> VALUE=</a:t>
            </a:r>
            <a:r>
              <a:rPr lang="fr-CA" sz="1600" dirty="0" smtClean="0">
                <a:solidFill>
                  <a:srgbClr val="0000F0"/>
                </a:solidFill>
              </a:rPr>
              <a:t>"Soumettre"</a:t>
            </a:r>
            <a:r>
              <a:rPr lang="fr-CA" sz="1600" dirty="0" smtClean="0">
                <a:solidFill>
                  <a:srgbClr val="000000"/>
                </a:solidFill>
              </a:rPr>
              <a:t>&gt;</a:t>
            </a:r>
          </a:p>
          <a:p>
            <a:pPr>
              <a:buFont typeface="Wingdings" pitchFamily="2" charset="2"/>
              <a:buNone/>
            </a:pPr>
            <a:r>
              <a:rPr lang="fr-CA" sz="1600" dirty="0" smtClean="0">
                <a:solidFill>
                  <a:srgbClr val="000000"/>
                </a:solidFill>
              </a:rPr>
              <a:t>&lt;/FORM&gt;</a:t>
            </a:r>
          </a:p>
        </p:txBody>
      </p:sp>
      <p:pic>
        <p:nvPicPr>
          <p:cNvPr id="347141" name="Picture 5"/>
          <p:cNvPicPr>
            <a:picLocks noChangeAspect="1" noChangeArrowheads="1"/>
          </p:cNvPicPr>
          <p:nvPr/>
        </p:nvPicPr>
        <p:blipFill>
          <a:blip r:embed="rId3"/>
          <a:srcRect/>
          <a:stretch>
            <a:fillRect/>
          </a:stretch>
        </p:blipFill>
        <p:spPr bwMode="auto">
          <a:xfrm>
            <a:off x="2928926" y="4214818"/>
            <a:ext cx="3905795" cy="1762371"/>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6"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16</a:t>
            </a:fld>
            <a:endParaRPr lang="fr-F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fr-CA" smtClean="0"/>
              <a:t>Input type="file"</a:t>
            </a:r>
          </a:p>
        </p:txBody>
      </p:sp>
      <p:sp>
        <p:nvSpPr>
          <p:cNvPr id="19460" name="Rectangle 3"/>
          <p:cNvSpPr>
            <a:spLocks noGrp="1" noChangeArrowheads="1"/>
          </p:cNvSpPr>
          <p:nvPr>
            <p:ph type="body" idx="1"/>
          </p:nvPr>
        </p:nvSpPr>
        <p:spPr/>
        <p:txBody>
          <a:bodyPr/>
          <a:lstStyle/>
          <a:p>
            <a:r>
              <a:rPr lang="fr-CA" sz="2000" dirty="0" smtClean="0"/>
              <a:t>Le type «FILE» permet à l'usager d'envoyer un fichier au serveur à partir du formulaire.</a:t>
            </a:r>
            <a:r>
              <a:rPr lang="fr-CA" dirty="0" smtClean="0"/>
              <a:t> </a:t>
            </a:r>
          </a:p>
        </p:txBody>
      </p:sp>
      <p:sp>
        <p:nvSpPr>
          <p:cNvPr id="19461" name="Rectangle 4"/>
          <p:cNvSpPr>
            <a:spLocks noChangeArrowheads="1"/>
          </p:cNvSpPr>
          <p:nvPr/>
        </p:nvSpPr>
        <p:spPr bwMode="auto">
          <a:xfrm>
            <a:off x="214282" y="2643182"/>
            <a:ext cx="9144000" cy="1600438"/>
          </a:xfrm>
          <a:prstGeom prst="rect">
            <a:avLst/>
          </a:prstGeom>
          <a:noFill/>
          <a:ln w="12700">
            <a:noFill/>
            <a:miter lim="800000"/>
            <a:headEnd type="none" w="sm" len="sm"/>
            <a:tailEnd type="none" w="sm" len="sm"/>
          </a:ln>
        </p:spPr>
        <p:txBody>
          <a:bodyPr>
            <a:spAutoFit/>
          </a:bodyPr>
          <a:lstStyle/>
          <a:p>
            <a:r>
              <a:rPr lang="fr-CA" sz="1400" dirty="0">
                <a:solidFill>
                  <a:srgbClr val="000000"/>
                </a:solidFill>
              </a:rPr>
              <a:t>&lt;FORM METHOD=</a:t>
            </a:r>
            <a:r>
              <a:rPr lang="fr-CA" sz="1400" dirty="0">
                <a:solidFill>
                  <a:srgbClr val="0000F0"/>
                </a:solidFill>
              </a:rPr>
              <a:t>"POST"</a:t>
            </a:r>
            <a:r>
              <a:rPr lang="fr-CA" sz="1400" dirty="0">
                <a:solidFill>
                  <a:srgbClr val="000000"/>
                </a:solidFill>
              </a:rPr>
              <a:t> ACTION=</a:t>
            </a:r>
            <a:r>
              <a:rPr lang="fr-CA" sz="1400" dirty="0">
                <a:solidFill>
                  <a:srgbClr val="0000F0"/>
                </a:solidFill>
              </a:rPr>
              <a:t> " reception.jsp"</a:t>
            </a:r>
            <a:r>
              <a:rPr lang="fr-CA" sz="1400" dirty="0">
                <a:solidFill>
                  <a:srgbClr val="000000"/>
                </a:solidFill>
              </a:rPr>
              <a:t> ENCTYPE=</a:t>
            </a:r>
            <a:r>
              <a:rPr lang="fr-CA" sz="1400" dirty="0">
                <a:solidFill>
                  <a:srgbClr val="0000F0"/>
                </a:solidFill>
              </a:rPr>
              <a:t>"</a:t>
            </a:r>
            <a:r>
              <a:rPr lang="fr-CA" sz="1400" dirty="0" err="1">
                <a:solidFill>
                  <a:srgbClr val="0000F0"/>
                </a:solidFill>
              </a:rPr>
              <a:t>multipart</a:t>
            </a:r>
            <a:r>
              <a:rPr lang="fr-CA" sz="1400" dirty="0">
                <a:solidFill>
                  <a:srgbClr val="0000F0"/>
                </a:solidFill>
              </a:rPr>
              <a:t>/</a:t>
            </a:r>
            <a:r>
              <a:rPr lang="fr-CA" sz="1400" dirty="0" err="1">
                <a:solidFill>
                  <a:srgbClr val="0000F0"/>
                </a:solidFill>
              </a:rPr>
              <a:t>form</a:t>
            </a:r>
            <a:r>
              <a:rPr lang="fr-CA" sz="1400" dirty="0">
                <a:solidFill>
                  <a:srgbClr val="0000F0"/>
                </a:solidFill>
              </a:rPr>
              <a:t>-data"</a:t>
            </a:r>
            <a:r>
              <a:rPr lang="fr-CA" sz="1400" dirty="0">
                <a:solidFill>
                  <a:srgbClr val="000000"/>
                </a:solidFill>
              </a:rPr>
              <a:t>&gt;</a:t>
            </a:r>
            <a:br>
              <a:rPr lang="fr-CA" sz="1400" dirty="0">
                <a:solidFill>
                  <a:srgbClr val="000000"/>
                </a:solidFill>
              </a:rPr>
            </a:br>
            <a:r>
              <a:rPr lang="fr-CA" sz="1400" dirty="0">
                <a:solidFill>
                  <a:srgbClr val="000000"/>
                </a:solidFill>
              </a:rPr>
              <a:t>&lt;H2&gt;Concours  de photographie numérique&lt;/H2&gt;</a:t>
            </a:r>
            <a:br>
              <a:rPr lang="fr-CA" sz="1400" dirty="0">
                <a:solidFill>
                  <a:srgbClr val="000000"/>
                </a:solidFill>
              </a:rPr>
            </a:br>
            <a:r>
              <a:rPr lang="fr-CA" sz="1400" dirty="0">
                <a:solidFill>
                  <a:srgbClr val="000000"/>
                </a:solidFill>
              </a:rPr>
              <a:t>&lt;P&gt;Entrez votre nom: &lt;INPUT TYPE=</a:t>
            </a:r>
            <a:r>
              <a:rPr lang="fr-CA" sz="1400" dirty="0">
                <a:solidFill>
                  <a:srgbClr val="0000F0"/>
                </a:solidFill>
              </a:rPr>
              <a:t>"</a:t>
            </a:r>
            <a:r>
              <a:rPr lang="fr-CA" sz="1400" dirty="0" err="1">
                <a:solidFill>
                  <a:srgbClr val="0000F0"/>
                </a:solidFill>
              </a:rPr>
              <a:t>text</a:t>
            </a:r>
            <a:r>
              <a:rPr lang="fr-CA" sz="1400" dirty="0">
                <a:solidFill>
                  <a:srgbClr val="0000F0"/>
                </a:solidFill>
              </a:rPr>
              <a:t>"</a:t>
            </a:r>
            <a:r>
              <a:rPr lang="fr-CA" sz="1400" dirty="0">
                <a:solidFill>
                  <a:srgbClr val="000000"/>
                </a:solidFill>
              </a:rPr>
              <a:t> NAME=</a:t>
            </a:r>
            <a:r>
              <a:rPr lang="fr-CA" sz="1400" dirty="0">
                <a:solidFill>
                  <a:srgbClr val="0000F0"/>
                </a:solidFill>
              </a:rPr>
              <a:t>"nom"</a:t>
            </a:r>
            <a:r>
              <a:rPr lang="fr-CA" sz="1400" dirty="0">
                <a:solidFill>
                  <a:srgbClr val="000000"/>
                </a:solidFill>
              </a:rPr>
              <a:t> SIZE=</a:t>
            </a:r>
            <a:r>
              <a:rPr lang="fr-CA" sz="1400" dirty="0">
                <a:solidFill>
                  <a:srgbClr val="0000F0"/>
                </a:solidFill>
              </a:rPr>
              <a:t>"30"</a:t>
            </a:r>
            <a:r>
              <a:rPr lang="fr-CA" sz="1400" dirty="0">
                <a:solidFill>
                  <a:srgbClr val="000000"/>
                </a:solidFill>
              </a:rPr>
              <a:t>&gt;</a:t>
            </a:r>
            <a:br>
              <a:rPr lang="fr-CA" sz="1400" dirty="0">
                <a:solidFill>
                  <a:srgbClr val="000000"/>
                </a:solidFill>
              </a:rPr>
            </a:br>
            <a:r>
              <a:rPr lang="fr-CA" sz="1400" dirty="0">
                <a:solidFill>
                  <a:srgbClr val="000000"/>
                </a:solidFill>
              </a:rPr>
              <a:t>&lt;P&gt;Vous devez soumettre un fichier de format JPG ou GIF:</a:t>
            </a:r>
            <a:br>
              <a:rPr lang="fr-CA" sz="1400" dirty="0">
                <a:solidFill>
                  <a:srgbClr val="000000"/>
                </a:solidFill>
              </a:rPr>
            </a:br>
            <a:r>
              <a:rPr lang="fr-CA" sz="1400" dirty="0">
                <a:solidFill>
                  <a:srgbClr val="000000"/>
                </a:solidFill>
              </a:rPr>
              <a:t>&lt;INPUT TYPE=</a:t>
            </a:r>
            <a:r>
              <a:rPr lang="fr-CA" sz="1400" dirty="0">
                <a:solidFill>
                  <a:srgbClr val="0000F0"/>
                </a:solidFill>
              </a:rPr>
              <a:t>"file"</a:t>
            </a:r>
            <a:r>
              <a:rPr lang="fr-CA" sz="1400" dirty="0">
                <a:solidFill>
                  <a:srgbClr val="000000"/>
                </a:solidFill>
              </a:rPr>
              <a:t> NAME=</a:t>
            </a:r>
            <a:r>
              <a:rPr lang="fr-CA" sz="1400" dirty="0">
                <a:solidFill>
                  <a:srgbClr val="0000F0"/>
                </a:solidFill>
              </a:rPr>
              <a:t>"fichier"</a:t>
            </a:r>
            <a:r>
              <a:rPr lang="fr-CA" sz="1400" dirty="0">
                <a:solidFill>
                  <a:srgbClr val="000000"/>
                </a:solidFill>
              </a:rPr>
              <a:t>&gt;</a:t>
            </a:r>
            <a:br>
              <a:rPr lang="fr-CA" sz="1400" dirty="0">
                <a:solidFill>
                  <a:srgbClr val="000000"/>
                </a:solidFill>
              </a:rPr>
            </a:br>
            <a:r>
              <a:rPr lang="fr-CA" sz="1400" dirty="0">
                <a:solidFill>
                  <a:srgbClr val="000000"/>
                </a:solidFill>
              </a:rPr>
              <a:t>&lt;P&gt;&lt;INPUT TYPE=</a:t>
            </a:r>
            <a:r>
              <a:rPr lang="fr-CA" sz="1400" dirty="0">
                <a:solidFill>
                  <a:srgbClr val="0000F0"/>
                </a:solidFill>
              </a:rPr>
              <a:t>"</a:t>
            </a:r>
            <a:r>
              <a:rPr lang="fr-CA" sz="1400" dirty="0" err="1">
                <a:solidFill>
                  <a:srgbClr val="0000F0"/>
                </a:solidFill>
              </a:rPr>
              <a:t>submit</a:t>
            </a:r>
            <a:r>
              <a:rPr lang="fr-CA" sz="1400" dirty="0">
                <a:solidFill>
                  <a:srgbClr val="0000F0"/>
                </a:solidFill>
              </a:rPr>
              <a:t>"</a:t>
            </a:r>
            <a:r>
              <a:rPr lang="fr-CA" sz="1400" dirty="0">
                <a:solidFill>
                  <a:srgbClr val="000000"/>
                </a:solidFill>
              </a:rPr>
              <a:t> value=</a:t>
            </a:r>
            <a:r>
              <a:rPr lang="fr-CA" sz="1400" dirty="0">
                <a:solidFill>
                  <a:srgbClr val="0000F0"/>
                </a:solidFill>
              </a:rPr>
              <a:t>"Soumettre"</a:t>
            </a:r>
            <a:r>
              <a:rPr lang="fr-CA" sz="1400" dirty="0">
                <a:solidFill>
                  <a:srgbClr val="000000"/>
                </a:solidFill>
              </a:rPr>
              <a:t>&gt;</a:t>
            </a:r>
            <a:br>
              <a:rPr lang="fr-CA" sz="1400" dirty="0">
                <a:solidFill>
                  <a:srgbClr val="000000"/>
                </a:solidFill>
              </a:rPr>
            </a:br>
            <a:r>
              <a:rPr lang="fr-CA" sz="1400" dirty="0">
                <a:solidFill>
                  <a:srgbClr val="000000"/>
                </a:solidFill>
              </a:rPr>
              <a:t>&lt;/FORM&gt;</a:t>
            </a:r>
          </a:p>
        </p:txBody>
      </p:sp>
      <p:pic>
        <p:nvPicPr>
          <p:cNvPr id="348165" name="Picture 5"/>
          <p:cNvPicPr>
            <a:picLocks noChangeAspect="1" noChangeArrowheads="1"/>
          </p:cNvPicPr>
          <p:nvPr/>
        </p:nvPicPr>
        <p:blipFill>
          <a:blip r:embed="rId3"/>
          <a:srcRect/>
          <a:stretch>
            <a:fillRect/>
          </a:stretch>
        </p:blipFill>
        <p:spPr bwMode="auto">
          <a:xfrm>
            <a:off x="2143108" y="4143380"/>
            <a:ext cx="6172200" cy="1879600"/>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7"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17</a:t>
            </a:fld>
            <a:endParaRPr lang="fr-F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fr-CA" smtClean="0"/>
              <a:t>Input type="HIDDEN"</a:t>
            </a:r>
          </a:p>
        </p:txBody>
      </p:sp>
      <p:sp>
        <p:nvSpPr>
          <p:cNvPr id="20484" name="Rectangle 3"/>
          <p:cNvSpPr>
            <a:spLocks noGrp="1" noChangeArrowheads="1"/>
          </p:cNvSpPr>
          <p:nvPr>
            <p:ph type="body" idx="1"/>
          </p:nvPr>
        </p:nvSpPr>
        <p:spPr/>
        <p:txBody>
          <a:bodyPr/>
          <a:lstStyle/>
          <a:p>
            <a:pPr>
              <a:lnSpc>
                <a:spcPct val="90000"/>
              </a:lnSpc>
            </a:pPr>
            <a:r>
              <a:rPr lang="fr-CA" sz="1800" dirty="0" smtClean="0"/>
              <a:t>Le type d'input «</a:t>
            </a:r>
            <a:r>
              <a:rPr lang="fr-CA" sz="1800" dirty="0" err="1" smtClean="0"/>
              <a:t>hidden</a:t>
            </a:r>
            <a:r>
              <a:rPr lang="fr-CA" sz="1800" dirty="0" smtClean="0"/>
              <a:t>» n'apparaît pas sur l'écran de l'usager et ne peut pas être modifié par celui-ci. Ce type d'input est utilisé pour fournir une donnée (paire Name et Value) qui sera envoyée au serveur en même temps que les autres données.</a:t>
            </a:r>
          </a:p>
          <a:p>
            <a:pPr>
              <a:lnSpc>
                <a:spcPct val="90000"/>
              </a:lnSpc>
            </a:pPr>
            <a:r>
              <a:rPr lang="fr-CA" sz="1800" dirty="0" smtClean="0"/>
              <a:t>Par exemple, dans le cas d'une commande passée par un client, le numéro de commande ne serait pas connu du client avant d'avoir soumis sa commande.  Par contre le numéro de commande est nécessaire pour identifier de façon unique la commande.</a:t>
            </a:r>
          </a:p>
          <a:p>
            <a:pPr>
              <a:lnSpc>
                <a:spcPct val="90000"/>
              </a:lnSpc>
            </a:pPr>
            <a:r>
              <a:rPr lang="fr-CA" sz="1800" dirty="0" smtClean="0"/>
              <a:t>Autre exemple, une personne veut se désabonner d'une liste de distribution. La personne accède à la page Web correspondante pour réaliser cette transaction. Le serveur doit savoir qu'il s'agit d'une annulation. Alors dans le formulaire de la page Web, il y aurait un champ caché avec la valeur "annulation", valeur qui sera transmise  par la page Web en même temps que les autres informations nécessaires pour conclure l'annulation….</a:t>
            </a:r>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18</a:t>
            </a:fld>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fr-CA" smtClean="0"/>
              <a:t>Exemple input="HIDDEN"</a:t>
            </a:r>
          </a:p>
        </p:txBody>
      </p:sp>
      <p:sp>
        <p:nvSpPr>
          <p:cNvPr id="21508" name="Rectangle 3"/>
          <p:cNvSpPr>
            <a:spLocks noGrp="1" noChangeArrowheads="1"/>
          </p:cNvSpPr>
          <p:nvPr>
            <p:ph type="body" idx="1"/>
          </p:nvPr>
        </p:nvSpPr>
        <p:spPr/>
        <p:txBody>
          <a:bodyPr/>
          <a:lstStyle/>
          <a:p>
            <a:pPr>
              <a:buFont typeface="Wingdings" pitchFamily="2" charset="2"/>
              <a:buNone/>
            </a:pPr>
            <a:r>
              <a:rPr lang="fr-CA" sz="1800" dirty="0" smtClean="0">
                <a:solidFill>
                  <a:srgbClr val="000000"/>
                </a:solidFill>
              </a:rPr>
              <a:t>&lt;FORM METHOD=</a:t>
            </a:r>
            <a:r>
              <a:rPr lang="fr-CA" sz="1800" dirty="0" smtClean="0">
                <a:solidFill>
                  <a:srgbClr val="0000F0"/>
                </a:solidFill>
              </a:rPr>
              <a:t>"POST"</a:t>
            </a:r>
            <a:r>
              <a:rPr lang="fr-CA" sz="1800" dirty="0" smtClean="0">
                <a:solidFill>
                  <a:srgbClr val="000000"/>
                </a:solidFill>
              </a:rPr>
              <a:t> ACTION=</a:t>
            </a:r>
            <a:r>
              <a:rPr lang="fr-CA" sz="1800" dirty="0" smtClean="0">
                <a:solidFill>
                  <a:srgbClr val="0000F0"/>
                </a:solidFill>
              </a:rPr>
              <a:t>"URL"</a:t>
            </a:r>
            <a:r>
              <a:rPr lang="fr-CA" sz="1800" dirty="0" smtClean="0">
                <a:solidFill>
                  <a:srgbClr val="000000"/>
                </a:solidFill>
              </a:rPr>
              <a:t>&gt;</a:t>
            </a:r>
          </a:p>
          <a:p>
            <a:pPr>
              <a:buFont typeface="Wingdings" pitchFamily="2" charset="2"/>
              <a:buNone/>
            </a:pPr>
            <a:r>
              <a:rPr lang="fr-CA" sz="1800" dirty="0" smtClean="0">
                <a:solidFill>
                  <a:srgbClr val="000000"/>
                </a:solidFill>
              </a:rPr>
              <a:t>&lt;P&gt;Pour annuler votre abonnement,&lt;</a:t>
            </a:r>
            <a:r>
              <a:rPr lang="fr-CA" sz="1800" dirty="0" err="1" smtClean="0">
                <a:solidFill>
                  <a:srgbClr val="000000"/>
                </a:solidFill>
              </a:rPr>
              <a:t>br</a:t>
            </a:r>
            <a:r>
              <a:rPr lang="fr-CA" sz="1800" dirty="0" smtClean="0">
                <a:solidFill>
                  <a:srgbClr val="000000"/>
                </a:solidFill>
              </a:rPr>
              <a:t>&gt;</a:t>
            </a:r>
          </a:p>
          <a:p>
            <a:pPr>
              <a:buFont typeface="Wingdings" pitchFamily="2" charset="2"/>
              <a:buNone/>
            </a:pPr>
            <a:r>
              <a:rPr lang="fr-CA" sz="1800" dirty="0" smtClean="0">
                <a:solidFill>
                  <a:srgbClr val="000000"/>
                </a:solidFill>
              </a:rPr>
              <a:t>tapez votre adresse de courrier électronique:</a:t>
            </a:r>
          </a:p>
          <a:p>
            <a:pPr>
              <a:buFont typeface="Wingdings" pitchFamily="2" charset="2"/>
              <a:buNone/>
            </a:pPr>
            <a:r>
              <a:rPr lang="fr-CA" sz="1800" dirty="0" smtClean="0">
                <a:solidFill>
                  <a:srgbClr val="000000"/>
                </a:solidFill>
              </a:rPr>
              <a:t>&lt;INPUT TYPE=</a:t>
            </a:r>
            <a:r>
              <a:rPr lang="fr-CA" sz="1800" dirty="0" smtClean="0">
                <a:solidFill>
                  <a:srgbClr val="0000F0"/>
                </a:solidFill>
              </a:rPr>
              <a:t>"</a:t>
            </a:r>
            <a:r>
              <a:rPr lang="fr-CA" sz="1800" dirty="0" err="1" smtClean="0">
                <a:solidFill>
                  <a:srgbClr val="0000F0"/>
                </a:solidFill>
              </a:rPr>
              <a:t>text</a:t>
            </a:r>
            <a:r>
              <a:rPr lang="fr-CA" sz="1800" dirty="0" smtClean="0">
                <a:solidFill>
                  <a:srgbClr val="0000F0"/>
                </a:solidFill>
              </a:rPr>
              <a:t>"</a:t>
            </a:r>
            <a:r>
              <a:rPr lang="fr-CA" sz="1800" dirty="0" smtClean="0">
                <a:solidFill>
                  <a:srgbClr val="000000"/>
                </a:solidFill>
              </a:rPr>
              <a:t> NAME=</a:t>
            </a:r>
            <a:r>
              <a:rPr lang="fr-CA" sz="1800" dirty="0" smtClean="0">
                <a:solidFill>
                  <a:srgbClr val="0000F0"/>
                </a:solidFill>
              </a:rPr>
              <a:t>"email"</a:t>
            </a:r>
            <a:r>
              <a:rPr lang="fr-CA" sz="1800" dirty="0" smtClean="0">
                <a:solidFill>
                  <a:srgbClr val="000000"/>
                </a:solidFill>
              </a:rPr>
              <a:t> SIZE=</a:t>
            </a:r>
            <a:r>
              <a:rPr lang="fr-CA" sz="1800" dirty="0" smtClean="0">
                <a:solidFill>
                  <a:srgbClr val="0000F0"/>
                </a:solidFill>
              </a:rPr>
              <a:t>"30"</a:t>
            </a:r>
            <a:r>
              <a:rPr lang="fr-CA" sz="1800" dirty="0" smtClean="0">
                <a:solidFill>
                  <a:srgbClr val="000000"/>
                </a:solidFill>
              </a:rPr>
              <a:t>&gt;</a:t>
            </a:r>
          </a:p>
          <a:p>
            <a:pPr>
              <a:buFont typeface="Wingdings" pitchFamily="2" charset="2"/>
              <a:buNone/>
            </a:pPr>
            <a:r>
              <a:rPr lang="fr-CA" sz="1800" dirty="0" smtClean="0">
                <a:solidFill>
                  <a:srgbClr val="000000"/>
                </a:solidFill>
              </a:rPr>
              <a:t>&lt;</a:t>
            </a:r>
            <a:r>
              <a:rPr lang="fr-CA" sz="1800" dirty="0" err="1" smtClean="0">
                <a:solidFill>
                  <a:srgbClr val="000000"/>
                </a:solidFill>
              </a:rPr>
              <a:t>br</a:t>
            </a:r>
            <a:r>
              <a:rPr lang="fr-CA" sz="1800" dirty="0" smtClean="0">
                <a:solidFill>
                  <a:srgbClr val="000000"/>
                </a:solidFill>
              </a:rPr>
              <a:t>&gt;&lt;</a:t>
            </a:r>
            <a:r>
              <a:rPr lang="fr-CA" sz="1800" dirty="0" err="1" smtClean="0">
                <a:solidFill>
                  <a:srgbClr val="000000"/>
                </a:solidFill>
              </a:rPr>
              <a:t>br</a:t>
            </a:r>
            <a:r>
              <a:rPr lang="fr-CA" sz="1800" dirty="0" smtClean="0">
                <a:solidFill>
                  <a:srgbClr val="000000"/>
                </a:solidFill>
              </a:rPr>
              <a:t>&gt;</a:t>
            </a:r>
          </a:p>
          <a:p>
            <a:pPr>
              <a:buFont typeface="Wingdings" pitchFamily="2" charset="2"/>
              <a:buNone/>
            </a:pPr>
            <a:r>
              <a:rPr lang="fr-CA" sz="1800" dirty="0" smtClean="0">
                <a:solidFill>
                  <a:srgbClr val="000000"/>
                </a:solidFill>
              </a:rPr>
              <a:t>et cliquez sur le bouton:</a:t>
            </a:r>
          </a:p>
          <a:p>
            <a:pPr>
              <a:buFont typeface="Wingdings" pitchFamily="2" charset="2"/>
              <a:buNone/>
            </a:pPr>
            <a:r>
              <a:rPr lang="fr-CA" sz="1800" dirty="0" smtClean="0">
                <a:solidFill>
                  <a:srgbClr val="000000"/>
                </a:solidFill>
              </a:rPr>
              <a:t>&lt;INPUT TYPE=</a:t>
            </a:r>
            <a:r>
              <a:rPr lang="fr-CA" sz="1800" dirty="0" smtClean="0">
                <a:solidFill>
                  <a:srgbClr val="0000F0"/>
                </a:solidFill>
              </a:rPr>
              <a:t>"</a:t>
            </a:r>
            <a:r>
              <a:rPr lang="fr-CA" sz="1800" dirty="0" err="1" smtClean="0">
                <a:solidFill>
                  <a:srgbClr val="0000F0"/>
                </a:solidFill>
              </a:rPr>
              <a:t>submit</a:t>
            </a:r>
            <a:r>
              <a:rPr lang="fr-CA" sz="1800" dirty="0" smtClean="0">
                <a:solidFill>
                  <a:srgbClr val="0000F0"/>
                </a:solidFill>
              </a:rPr>
              <a:t>"</a:t>
            </a:r>
            <a:r>
              <a:rPr lang="fr-CA" sz="1800" dirty="0" smtClean="0">
                <a:solidFill>
                  <a:srgbClr val="000000"/>
                </a:solidFill>
              </a:rPr>
              <a:t> VALUE=</a:t>
            </a:r>
            <a:r>
              <a:rPr lang="fr-CA" sz="1800" dirty="0" smtClean="0">
                <a:solidFill>
                  <a:srgbClr val="0000F0"/>
                </a:solidFill>
              </a:rPr>
              <a:t>"Soumettre"</a:t>
            </a:r>
            <a:r>
              <a:rPr lang="fr-CA" sz="1800" dirty="0" smtClean="0">
                <a:solidFill>
                  <a:srgbClr val="000000"/>
                </a:solidFill>
              </a:rPr>
              <a:t>&gt;</a:t>
            </a:r>
          </a:p>
          <a:p>
            <a:pPr>
              <a:buFont typeface="Wingdings" pitchFamily="2" charset="2"/>
              <a:buNone/>
            </a:pPr>
            <a:r>
              <a:rPr lang="fr-CA" sz="1800" dirty="0" smtClean="0">
                <a:solidFill>
                  <a:srgbClr val="000000"/>
                </a:solidFill>
              </a:rPr>
              <a:t>&lt;INPUT TYPE=</a:t>
            </a:r>
            <a:r>
              <a:rPr lang="fr-CA" sz="1800" dirty="0" smtClean="0">
                <a:solidFill>
                  <a:srgbClr val="0000F0"/>
                </a:solidFill>
              </a:rPr>
              <a:t>"</a:t>
            </a:r>
            <a:r>
              <a:rPr lang="fr-CA" sz="1800" dirty="0" err="1" smtClean="0">
                <a:solidFill>
                  <a:srgbClr val="0000F0"/>
                </a:solidFill>
              </a:rPr>
              <a:t>hidden</a:t>
            </a:r>
            <a:r>
              <a:rPr lang="fr-CA" sz="1800" dirty="0" smtClean="0">
                <a:solidFill>
                  <a:srgbClr val="0000F0"/>
                </a:solidFill>
              </a:rPr>
              <a:t>"</a:t>
            </a:r>
            <a:r>
              <a:rPr lang="fr-CA" sz="1800" dirty="0" smtClean="0">
                <a:solidFill>
                  <a:srgbClr val="000000"/>
                </a:solidFill>
              </a:rPr>
              <a:t> NAME=</a:t>
            </a:r>
            <a:r>
              <a:rPr lang="fr-CA" sz="1800" dirty="0" smtClean="0">
                <a:solidFill>
                  <a:srgbClr val="0000F0"/>
                </a:solidFill>
              </a:rPr>
              <a:t>"action"</a:t>
            </a:r>
            <a:r>
              <a:rPr lang="fr-CA" sz="1800" dirty="0" smtClean="0">
                <a:solidFill>
                  <a:srgbClr val="000000"/>
                </a:solidFill>
              </a:rPr>
              <a:t> VALUE=</a:t>
            </a:r>
            <a:r>
              <a:rPr lang="fr-CA" sz="1800" dirty="0" smtClean="0">
                <a:solidFill>
                  <a:srgbClr val="0000F0"/>
                </a:solidFill>
              </a:rPr>
              <a:t>"annulation"</a:t>
            </a:r>
            <a:r>
              <a:rPr lang="fr-CA" sz="1800" dirty="0" smtClean="0">
                <a:solidFill>
                  <a:srgbClr val="000000"/>
                </a:solidFill>
              </a:rPr>
              <a:t>&gt;</a:t>
            </a:r>
          </a:p>
          <a:p>
            <a:pPr>
              <a:buFont typeface="Wingdings" pitchFamily="2" charset="2"/>
              <a:buNone/>
            </a:pPr>
            <a:r>
              <a:rPr lang="fr-CA" sz="1800" dirty="0" smtClean="0">
                <a:solidFill>
                  <a:srgbClr val="000000"/>
                </a:solidFill>
              </a:rPr>
              <a:t>&lt;/FORM&gt;</a:t>
            </a:r>
          </a:p>
        </p:txBody>
      </p:sp>
      <p:pic>
        <p:nvPicPr>
          <p:cNvPr id="350212" name="Picture 4"/>
          <p:cNvPicPr>
            <a:picLocks noChangeAspect="1" noChangeArrowheads="1"/>
          </p:cNvPicPr>
          <p:nvPr/>
        </p:nvPicPr>
        <p:blipFill>
          <a:blip r:embed="rId3"/>
          <a:srcRect/>
          <a:stretch>
            <a:fillRect/>
          </a:stretch>
        </p:blipFill>
        <p:spPr bwMode="auto">
          <a:xfrm>
            <a:off x="2000232" y="4572008"/>
            <a:ext cx="6705600" cy="1438275"/>
          </a:xfrm>
          <a:prstGeom prst="rect">
            <a:avLst/>
          </a:prstGeom>
          <a:noFill/>
          <a:ln w="3175">
            <a:solidFill>
              <a:schemeClr val="tx2"/>
            </a:solidFill>
            <a:miter lim="800000"/>
            <a:headEnd type="none" w="sm" len="sm"/>
            <a:tailEnd type="none" w="sm" len="sm"/>
          </a:ln>
          <a:effectLst>
            <a:outerShdw dist="107763" dir="2700000" algn="ctr" rotWithShape="0">
              <a:schemeClr val="bg2"/>
            </a:outerShdw>
          </a:effectLst>
        </p:spPr>
      </p:pic>
      <p:sp>
        <p:nvSpPr>
          <p:cNvPr id="6"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19</a:t>
            </a:fld>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fr-CA" smtClean="0"/>
              <a:t>Le formulaire</a:t>
            </a:r>
          </a:p>
        </p:txBody>
      </p:sp>
      <p:sp>
        <p:nvSpPr>
          <p:cNvPr id="5124" name="Rectangle 3"/>
          <p:cNvSpPr>
            <a:spLocks noGrp="1" noChangeArrowheads="1"/>
          </p:cNvSpPr>
          <p:nvPr>
            <p:ph type="body" idx="1"/>
          </p:nvPr>
        </p:nvSpPr>
        <p:spPr/>
        <p:txBody>
          <a:bodyPr/>
          <a:lstStyle/>
          <a:p>
            <a:r>
              <a:rPr lang="fr-CA" dirty="0" smtClean="0"/>
              <a:t>Un formulaire est composé d'un ensemble de champs qui doivent être remplis par l'usager.</a:t>
            </a:r>
          </a:p>
          <a:p>
            <a:r>
              <a:rPr lang="fr-CA" dirty="0" smtClean="0"/>
              <a:t>Contrairement aux autres éléments comme par exemple, paragraphe et titre, le formulaire est utilisé pour envoyer de l'information au serveur. Ces informations sont contenues dans les champs définis dans le formulaire.  </a:t>
            </a:r>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a:t>
            </a:fld>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r>
              <a:rPr lang="fr-CA" smtClean="0"/>
              <a:t>Input de type="RESET"</a:t>
            </a:r>
          </a:p>
        </p:txBody>
      </p:sp>
      <p:sp>
        <p:nvSpPr>
          <p:cNvPr id="22532" name="Rectangle 3"/>
          <p:cNvSpPr>
            <a:spLocks noGrp="1" noChangeArrowheads="1"/>
          </p:cNvSpPr>
          <p:nvPr>
            <p:ph type="body" idx="1"/>
          </p:nvPr>
        </p:nvSpPr>
        <p:spPr/>
        <p:txBody>
          <a:bodyPr/>
          <a:lstStyle/>
          <a:p>
            <a:pPr>
              <a:buFont typeface="Wingdings" pitchFamily="2" charset="2"/>
              <a:buNone/>
            </a:pPr>
            <a:r>
              <a:rPr lang="fr-CA" sz="1200" dirty="0" smtClean="0">
                <a:solidFill>
                  <a:srgbClr val="000000"/>
                </a:solidFill>
              </a:rPr>
              <a:t>	&lt;FORM ACTION=</a:t>
            </a:r>
            <a:r>
              <a:rPr lang="fr-CA" sz="1200" dirty="0" smtClean="0">
                <a:solidFill>
                  <a:srgbClr val="0000F0"/>
                </a:solidFill>
              </a:rPr>
              <a:t>"URL"</a:t>
            </a:r>
            <a:r>
              <a:rPr lang="fr-CA" sz="1200" dirty="0" smtClean="0">
                <a:solidFill>
                  <a:srgbClr val="000000"/>
                </a:solidFill>
              </a:rPr>
              <a:t> METHOD=</a:t>
            </a:r>
            <a:r>
              <a:rPr lang="fr-CA" sz="1200" dirty="0" smtClean="0">
                <a:solidFill>
                  <a:srgbClr val="0000F0"/>
                </a:solidFill>
              </a:rPr>
              <a:t>"post"</a:t>
            </a:r>
            <a:r>
              <a:rPr lang="fr-CA" sz="1200" dirty="0" smtClean="0">
                <a:solidFill>
                  <a:srgbClr val="000000"/>
                </a:solidFill>
              </a:rPr>
              <a:t> ENCTYPE=</a:t>
            </a:r>
            <a:r>
              <a:rPr lang="fr-CA" sz="1200" dirty="0" smtClean="0">
                <a:solidFill>
                  <a:srgbClr val="0000F0"/>
                </a:solidFill>
              </a:rPr>
              <a:t>"application/x-www-</a:t>
            </a:r>
            <a:r>
              <a:rPr lang="fr-CA" sz="1200" dirty="0" err="1" smtClean="0">
                <a:solidFill>
                  <a:srgbClr val="0000F0"/>
                </a:solidFill>
              </a:rPr>
              <a:t>form</a:t>
            </a:r>
            <a:r>
              <a:rPr lang="fr-CA" sz="1200" dirty="0" smtClean="0">
                <a:solidFill>
                  <a:srgbClr val="0000F0"/>
                </a:solidFill>
              </a:rPr>
              <a:t>-</a:t>
            </a:r>
            <a:r>
              <a:rPr lang="fr-CA" sz="1200" dirty="0" err="1" smtClean="0">
                <a:solidFill>
                  <a:srgbClr val="0000F0"/>
                </a:solidFill>
              </a:rPr>
              <a:t>urlencoded</a:t>
            </a:r>
            <a:r>
              <a:rPr lang="fr-CA" sz="1200" dirty="0" smtClean="0">
                <a:solidFill>
                  <a:srgbClr val="0000F0"/>
                </a:solidFill>
              </a:rPr>
              <a:t>"</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&lt;P&gt;Entrez votre nom:</a:t>
            </a:r>
            <a:br>
              <a:rPr lang="fr-CA" sz="1200" dirty="0" smtClean="0">
                <a:solidFill>
                  <a:srgbClr val="000000"/>
                </a:solidFill>
              </a:rPr>
            </a:br>
            <a:r>
              <a:rPr lang="fr-CA" sz="1200" dirty="0" smtClean="0">
                <a:solidFill>
                  <a:srgbClr val="000000"/>
                </a:solidFill>
              </a:rPr>
              <a:t>&lt;INPUT TYPE=</a:t>
            </a:r>
            <a:r>
              <a:rPr lang="fr-CA" sz="1200" dirty="0" smtClean="0">
                <a:solidFill>
                  <a:srgbClr val="0000F0"/>
                </a:solidFill>
              </a:rPr>
              <a:t>"</a:t>
            </a:r>
            <a:r>
              <a:rPr lang="fr-CA" sz="1200" dirty="0" err="1" smtClean="0">
                <a:solidFill>
                  <a:srgbClr val="0000F0"/>
                </a:solidFill>
              </a:rPr>
              <a:t>text</a:t>
            </a:r>
            <a:r>
              <a:rPr lang="fr-CA" sz="1200" dirty="0" smtClean="0">
                <a:solidFill>
                  <a:srgbClr val="0000F0"/>
                </a:solidFill>
              </a:rPr>
              <a:t>"</a:t>
            </a:r>
            <a:r>
              <a:rPr lang="fr-CA" sz="1200" dirty="0" smtClean="0">
                <a:solidFill>
                  <a:srgbClr val="000000"/>
                </a:solidFill>
              </a:rPr>
              <a:t> NAME=</a:t>
            </a:r>
            <a:r>
              <a:rPr lang="fr-CA" sz="1200" dirty="0" smtClean="0">
                <a:solidFill>
                  <a:srgbClr val="0000F0"/>
                </a:solidFill>
              </a:rPr>
              <a:t>"</a:t>
            </a:r>
            <a:r>
              <a:rPr lang="fr-CA" sz="1200" dirty="0" err="1" smtClean="0">
                <a:solidFill>
                  <a:srgbClr val="0000F0"/>
                </a:solidFill>
              </a:rPr>
              <a:t>prenom</a:t>
            </a:r>
            <a:r>
              <a:rPr lang="fr-CA" sz="1200" dirty="0" smtClean="0">
                <a:solidFill>
                  <a:srgbClr val="0000F0"/>
                </a:solidFill>
              </a:rPr>
              <a:t>"</a:t>
            </a:r>
            <a:r>
              <a:rPr lang="fr-CA" sz="1200" dirty="0" smtClean="0">
                <a:solidFill>
                  <a:srgbClr val="000000"/>
                </a:solidFill>
              </a:rPr>
              <a:t> VALUE=</a:t>
            </a:r>
            <a:r>
              <a:rPr lang="fr-CA" sz="1200" dirty="0" smtClean="0">
                <a:solidFill>
                  <a:srgbClr val="0000F0"/>
                </a:solidFill>
              </a:rPr>
              <a:t>"Prénom"</a:t>
            </a:r>
            <a:r>
              <a:rPr lang="fr-CA" sz="1200" dirty="0" smtClean="0">
                <a:solidFill>
                  <a:srgbClr val="000000"/>
                </a:solidFill>
              </a:rPr>
              <a:t> SIZE=</a:t>
            </a:r>
            <a:r>
              <a:rPr lang="fr-CA" sz="1200" dirty="0" smtClean="0">
                <a:solidFill>
                  <a:srgbClr val="0000F0"/>
                </a:solidFill>
              </a:rPr>
              <a:t>"20"</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&lt;INPUT TYPE=</a:t>
            </a:r>
            <a:r>
              <a:rPr lang="fr-CA" sz="1200" dirty="0" smtClean="0">
                <a:solidFill>
                  <a:srgbClr val="0000F0"/>
                </a:solidFill>
              </a:rPr>
              <a:t>"</a:t>
            </a:r>
            <a:r>
              <a:rPr lang="fr-CA" sz="1200" dirty="0" err="1" smtClean="0">
                <a:solidFill>
                  <a:srgbClr val="0000F0"/>
                </a:solidFill>
              </a:rPr>
              <a:t>text</a:t>
            </a:r>
            <a:r>
              <a:rPr lang="fr-CA" sz="1200" dirty="0" smtClean="0">
                <a:solidFill>
                  <a:srgbClr val="0000F0"/>
                </a:solidFill>
              </a:rPr>
              <a:t>"</a:t>
            </a:r>
            <a:r>
              <a:rPr lang="fr-CA" sz="1200" dirty="0" smtClean="0">
                <a:solidFill>
                  <a:srgbClr val="000000"/>
                </a:solidFill>
              </a:rPr>
              <a:t> NAME=</a:t>
            </a:r>
            <a:r>
              <a:rPr lang="fr-CA" sz="1200" dirty="0" smtClean="0">
                <a:solidFill>
                  <a:srgbClr val="0000F0"/>
                </a:solidFill>
              </a:rPr>
              <a:t>"nom"</a:t>
            </a:r>
            <a:r>
              <a:rPr lang="fr-CA" sz="1200" dirty="0" smtClean="0">
                <a:solidFill>
                  <a:srgbClr val="000000"/>
                </a:solidFill>
              </a:rPr>
              <a:t> VALUE=</a:t>
            </a:r>
            <a:r>
              <a:rPr lang="fr-CA" sz="1200" dirty="0" smtClean="0">
                <a:solidFill>
                  <a:srgbClr val="0000F0"/>
                </a:solidFill>
              </a:rPr>
              <a:t>"Nom de famille"</a:t>
            </a:r>
            <a:r>
              <a:rPr lang="fr-CA" sz="1200" dirty="0" smtClean="0">
                <a:solidFill>
                  <a:srgbClr val="000000"/>
                </a:solidFill>
              </a:rPr>
              <a:t> SIZE=</a:t>
            </a:r>
            <a:r>
              <a:rPr lang="fr-CA" sz="1200" dirty="0" smtClean="0">
                <a:solidFill>
                  <a:srgbClr val="0000F0"/>
                </a:solidFill>
              </a:rPr>
              <a:t>"20"</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&lt;P&gt;Entrez votre adresse de courrier électronique:</a:t>
            </a:r>
            <a:br>
              <a:rPr lang="fr-CA" sz="1200" dirty="0" smtClean="0">
                <a:solidFill>
                  <a:srgbClr val="000000"/>
                </a:solidFill>
              </a:rPr>
            </a:br>
            <a:r>
              <a:rPr lang="fr-CA" sz="1200" dirty="0" smtClean="0">
                <a:solidFill>
                  <a:srgbClr val="000000"/>
                </a:solidFill>
              </a:rPr>
              <a:t>&lt;INPUT TYPE=</a:t>
            </a:r>
            <a:r>
              <a:rPr lang="fr-CA" sz="1200" dirty="0" smtClean="0">
                <a:solidFill>
                  <a:srgbClr val="0000F0"/>
                </a:solidFill>
              </a:rPr>
              <a:t>"</a:t>
            </a:r>
            <a:r>
              <a:rPr lang="fr-CA" sz="1200" dirty="0" err="1" smtClean="0">
                <a:solidFill>
                  <a:srgbClr val="0000F0"/>
                </a:solidFill>
              </a:rPr>
              <a:t>text</a:t>
            </a:r>
            <a:r>
              <a:rPr lang="fr-CA" sz="1200" dirty="0" smtClean="0">
                <a:solidFill>
                  <a:srgbClr val="0000F0"/>
                </a:solidFill>
              </a:rPr>
              <a:t>"</a:t>
            </a:r>
            <a:r>
              <a:rPr lang="fr-CA" sz="1200" dirty="0" smtClean="0">
                <a:solidFill>
                  <a:srgbClr val="000000"/>
                </a:solidFill>
              </a:rPr>
              <a:t> NAME=</a:t>
            </a:r>
            <a:r>
              <a:rPr lang="fr-CA" sz="1200" dirty="0" smtClean="0">
                <a:solidFill>
                  <a:srgbClr val="0000F0"/>
                </a:solidFill>
              </a:rPr>
              <a:t>"email"</a:t>
            </a:r>
            <a:r>
              <a:rPr lang="fr-CA" sz="1200" dirty="0" smtClean="0">
                <a:solidFill>
                  <a:srgbClr val="000000"/>
                </a:solidFill>
              </a:rPr>
              <a:t> SIZE=</a:t>
            </a:r>
            <a:r>
              <a:rPr lang="fr-CA" sz="1200" dirty="0" smtClean="0">
                <a:solidFill>
                  <a:srgbClr val="0000F0"/>
                </a:solidFill>
              </a:rPr>
              <a:t>"30"</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&lt;P&gt;Oui, je veux m'abonner:</a:t>
            </a:r>
            <a:br>
              <a:rPr lang="fr-CA" sz="1200" dirty="0" smtClean="0">
                <a:solidFill>
                  <a:srgbClr val="000000"/>
                </a:solidFill>
              </a:rPr>
            </a:br>
            <a:r>
              <a:rPr lang="fr-CA" sz="1200" dirty="0" smtClean="0">
                <a:solidFill>
                  <a:srgbClr val="000000"/>
                </a:solidFill>
              </a:rPr>
              <a:t>&lt;INPUT TYPE=</a:t>
            </a:r>
            <a:r>
              <a:rPr lang="fr-CA" sz="1200" dirty="0" smtClean="0">
                <a:solidFill>
                  <a:srgbClr val="0000F0"/>
                </a:solidFill>
              </a:rPr>
              <a:t>"radio"</a:t>
            </a:r>
            <a:r>
              <a:rPr lang="fr-CA" sz="1200" dirty="0" smtClean="0">
                <a:solidFill>
                  <a:srgbClr val="000000"/>
                </a:solidFill>
              </a:rPr>
              <a:t> NAME=</a:t>
            </a:r>
            <a:r>
              <a:rPr lang="fr-CA" sz="1200" dirty="0" smtClean="0">
                <a:solidFill>
                  <a:srgbClr val="0000F0"/>
                </a:solidFill>
              </a:rPr>
              <a:t>"action"</a:t>
            </a:r>
            <a:r>
              <a:rPr lang="fr-CA" sz="1200" dirty="0" smtClean="0">
                <a:solidFill>
                  <a:srgbClr val="000000"/>
                </a:solidFill>
              </a:rPr>
              <a:t> VALUE=</a:t>
            </a:r>
            <a:r>
              <a:rPr lang="fr-CA" sz="1200" dirty="0" smtClean="0">
                <a:solidFill>
                  <a:srgbClr val="0000F0"/>
                </a:solidFill>
              </a:rPr>
              <a:t>"abonnement"</a:t>
            </a:r>
            <a:r>
              <a:rPr lang="fr-CA" sz="1200" dirty="0" smtClean="0">
                <a:solidFill>
                  <a:srgbClr val="000000"/>
                </a:solidFill>
              </a:rPr>
              <a:t>  CHECKED&gt;&lt;</a:t>
            </a:r>
            <a:r>
              <a:rPr lang="fr-CA" sz="1200" dirty="0" err="1" smtClean="0">
                <a:solidFill>
                  <a:srgbClr val="000000"/>
                </a:solidFill>
              </a:rPr>
              <a:t>br</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Non, je ne veux pas m'abonner:</a:t>
            </a:r>
            <a:br>
              <a:rPr lang="fr-CA" sz="1200" dirty="0" smtClean="0">
                <a:solidFill>
                  <a:srgbClr val="000000"/>
                </a:solidFill>
              </a:rPr>
            </a:br>
            <a:r>
              <a:rPr lang="fr-CA" sz="1200" dirty="0" smtClean="0">
                <a:solidFill>
                  <a:srgbClr val="000000"/>
                </a:solidFill>
              </a:rPr>
              <a:t>&lt;INPUT TYPE=</a:t>
            </a:r>
            <a:r>
              <a:rPr lang="fr-CA" sz="1200" dirty="0" smtClean="0">
                <a:solidFill>
                  <a:srgbClr val="0000F0"/>
                </a:solidFill>
              </a:rPr>
              <a:t>"radio"</a:t>
            </a:r>
            <a:r>
              <a:rPr lang="fr-CA" sz="1200" dirty="0" smtClean="0">
                <a:solidFill>
                  <a:srgbClr val="000000"/>
                </a:solidFill>
              </a:rPr>
              <a:t> NAME=</a:t>
            </a:r>
            <a:r>
              <a:rPr lang="fr-CA" sz="1200" dirty="0" smtClean="0">
                <a:solidFill>
                  <a:srgbClr val="0000F0"/>
                </a:solidFill>
              </a:rPr>
              <a:t>"action"</a:t>
            </a:r>
            <a:r>
              <a:rPr lang="fr-CA" sz="1200" dirty="0" smtClean="0">
                <a:solidFill>
                  <a:srgbClr val="000000"/>
                </a:solidFill>
              </a:rPr>
              <a:t> VALUE=</a:t>
            </a:r>
            <a:r>
              <a:rPr lang="fr-CA" sz="1200" dirty="0" smtClean="0">
                <a:solidFill>
                  <a:srgbClr val="0000F0"/>
                </a:solidFill>
              </a:rPr>
              <a:t>"annulation"</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&lt;P&gt;&lt;INPUT TYPE=</a:t>
            </a:r>
            <a:r>
              <a:rPr lang="fr-CA" sz="1200" dirty="0" smtClean="0">
                <a:solidFill>
                  <a:srgbClr val="0000F0"/>
                </a:solidFill>
              </a:rPr>
              <a:t>"reset"</a:t>
            </a:r>
            <a:r>
              <a:rPr lang="fr-CA" sz="1200" dirty="0" smtClean="0">
                <a:solidFill>
                  <a:srgbClr val="000000"/>
                </a:solidFill>
              </a:rPr>
              <a:t> VALUE=</a:t>
            </a:r>
            <a:r>
              <a:rPr lang="fr-CA" sz="1200" dirty="0" smtClean="0">
                <a:solidFill>
                  <a:srgbClr val="0000F0"/>
                </a:solidFill>
              </a:rPr>
              <a:t>"Recommencer"</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&lt;INPUT TYPE=</a:t>
            </a:r>
            <a:r>
              <a:rPr lang="fr-CA" sz="1200" dirty="0" smtClean="0">
                <a:solidFill>
                  <a:srgbClr val="0000F0"/>
                </a:solidFill>
              </a:rPr>
              <a:t>"</a:t>
            </a:r>
            <a:r>
              <a:rPr lang="fr-CA" sz="1200" dirty="0" err="1" smtClean="0">
                <a:solidFill>
                  <a:srgbClr val="0000F0"/>
                </a:solidFill>
              </a:rPr>
              <a:t>submit</a:t>
            </a:r>
            <a:r>
              <a:rPr lang="fr-CA" sz="1200" dirty="0" smtClean="0">
                <a:solidFill>
                  <a:srgbClr val="0000F0"/>
                </a:solidFill>
              </a:rPr>
              <a:t>"</a:t>
            </a:r>
            <a:r>
              <a:rPr lang="fr-CA" sz="1200" dirty="0" smtClean="0">
                <a:solidFill>
                  <a:srgbClr val="000000"/>
                </a:solidFill>
              </a:rPr>
              <a:t> value=</a:t>
            </a:r>
            <a:r>
              <a:rPr lang="fr-CA" sz="1200" dirty="0" smtClean="0">
                <a:solidFill>
                  <a:srgbClr val="0000F0"/>
                </a:solidFill>
              </a:rPr>
              <a:t>"Soumettre"</a:t>
            </a:r>
            <a:r>
              <a:rPr lang="fr-CA" sz="1200" dirty="0" smtClean="0">
                <a:solidFill>
                  <a:srgbClr val="000000"/>
                </a:solidFill>
              </a:rPr>
              <a:t>&gt;</a:t>
            </a:r>
            <a:br>
              <a:rPr lang="fr-CA" sz="1200" dirty="0" smtClean="0">
                <a:solidFill>
                  <a:srgbClr val="000000"/>
                </a:solidFill>
              </a:rPr>
            </a:br>
            <a:r>
              <a:rPr lang="fr-CA" sz="1200" dirty="0" smtClean="0">
                <a:solidFill>
                  <a:srgbClr val="000000"/>
                </a:solidFill>
              </a:rPr>
              <a:t>&lt;/FORM&gt;</a:t>
            </a:r>
          </a:p>
        </p:txBody>
      </p:sp>
      <p:pic>
        <p:nvPicPr>
          <p:cNvPr id="352260" name="Picture 4"/>
          <p:cNvPicPr>
            <a:picLocks noChangeAspect="1" noChangeArrowheads="1"/>
          </p:cNvPicPr>
          <p:nvPr/>
        </p:nvPicPr>
        <p:blipFill>
          <a:blip r:embed="rId3"/>
          <a:srcRect/>
          <a:stretch>
            <a:fillRect/>
          </a:stretch>
        </p:blipFill>
        <p:spPr bwMode="auto">
          <a:xfrm>
            <a:off x="785786" y="4500570"/>
            <a:ext cx="3286667" cy="1233660"/>
          </a:xfrm>
          <a:prstGeom prst="rect">
            <a:avLst/>
          </a:prstGeom>
          <a:noFill/>
          <a:ln w="12700">
            <a:solidFill>
              <a:schemeClr val="tx2"/>
            </a:solidFill>
            <a:miter lim="800000"/>
            <a:headEnd type="none" w="sm" len="sm"/>
            <a:tailEnd type="none" w="sm" len="sm"/>
          </a:ln>
          <a:effectLst>
            <a:outerShdw dist="35921" dir="2700000" algn="ctr" rotWithShape="0">
              <a:schemeClr val="bg2"/>
            </a:outerShdw>
          </a:effectLst>
        </p:spPr>
      </p:pic>
      <p:pic>
        <p:nvPicPr>
          <p:cNvPr id="352263" name="Picture 7"/>
          <p:cNvPicPr>
            <a:picLocks noChangeAspect="1" noChangeArrowheads="1"/>
          </p:cNvPicPr>
          <p:nvPr/>
        </p:nvPicPr>
        <p:blipFill>
          <a:blip r:embed="rId4"/>
          <a:srcRect/>
          <a:stretch>
            <a:fillRect/>
          </a:stretch>
        </p:blipFill>
        <p:spPr bwMode="auto">
          <a:xfrm>
            <a:off x="4714875" y="4500570"/>
            <a:ext cx="3260000" cy="1226667"/>
          </a:xfrm>
          <a:prstGeom prst="rect">
            <a:avLst/>
          </a:prstGeom>
          <a:noFill/>
          <a:ln w="12700">
            <a:solidFill>
              <a:srgbClr val="0000FF"/>
            </a:solidFill>
            <a:miter lim="800000"/>
            <a:headEnd type="none" w="sm" len="sm"/>
            <a:tailEnd type="none" w="sm" len="sm"/>
          </a:ln>
          <a:effectLst>
            <a:outerShdw dist="35921" dir="2700000" algn="ctr" rotWithShape="0">
              <a:schemeClr val="bg2"/>
            </a:outerShdw>
          </a:effectLst>
        </p:spPr>
      </p:pic>
      <p:sp>
        <p:nvSpPr>
          <p:cNvPr id="7"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20</a:t>
            </a:fld>
            <a:endParaRPr lang="fr-F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r>
              <a:rPr lang="fr-CA" smtClean="0"/>
              <a:t>L'élément TEXTAREA</a:t>
            </a:r>
          </a:p>
        </p:txBody>
      </p:sp>
      <p:sp>
        <p:nvSpPr>
          <p:cNvPr id="23556" name="Rectangle 3"/>
          <p:cNvSpPr>
            <a:spLocks noGrp="1" noChangeArrowheads="1"/>
          </p:cNvSpPr>
          <p:nvPr>
            <p:ph type="body" idx="1"/>
          </p:nvPr>
        </p:nvSpPr>
        <p:spPr/>
        <p:txBody>
          <a:bodyPr/>
          <a:lstStyle/>
          <a:p>
            <a:r>
              <a:rPr lang="fr-FR" sz="2400" dirty="0" smtClean="0"/>
              <a:t>L'élément </a:t>
            </a:r>
            <a:r>
              <a:rPr lang="fr-FR" sz="2400" dirty="0" err="1" smtClean="0"/>
              <a:t>Textarea</a:t>
            </a:r>
            <a:r>
              <a:rPr lang="fr-FR" sz="2400" dirty="0" smtClean="0"/>
              <a:t> est similaire à l'élément input avec type="</a:t>
            </a:r>
            <a:r>
              <a:rPr lang="fr-FR" sz="2400" dirty="0" err="1" smtClean="0"/>
              <a:t>text</a:t>
            </a:r>
            <a:r>
              <a:rPr lang="fr-FR" sz="2400" dirty="0" smtClean="0"/>
              <a:t>", sauf que </a:t>
            </a:r>
            <a:r>
              <a:rPr lang="fr-FR" sz="2400" dirty="0" err="1" smtClean="0"/>
              <a:t>Textarea</a:t>
            </a:r>
            <a:r>
              <a:rPr lang="fr-FR" sz="2400" dirty="0" smtClean="0"/>
              <a:t> définit une zone de texte composée de plusieurs lignes.</a:t>
            </a:r>
          </a:p>
          <a:p>
            <a:r>
              <a:rPr lang="fr-FR" sz="2400" dirty="0" smtClean="0"/>
              <a:t>Zone de texte		&lt;TEXTAREA&gt; … &lt;/TEXTAREA&gt;</a:t>
            </a:r>
          </a:p>
          <a:p>
            <a:r>
              <a:rPr lang="fr-FR" sz="2400" dirty="0" smtClean="0"/>
              <a:t>Les attributs sont:</a:t>
            </a:r>
          </a:p>
          <a:p>
            <a:pPr lvl="1"/>
            <a:r>
              <a:rPr lang="fr-CA" sz="2000" dirty="0" smtClean="0"/>
              <a:t>Name: nom donné à la zone.</a:t>
            </a:r>
          </a:p>
          <a:p>
            <a:pPr lvl="1"/>
            <a:r>
              <a:rPr lang="fr-CA" sz="2000" dirty="0" err="1" smtClean="0"/>
              <a:t>Rows</a:t>
            </a:r>
            <a:r>
              <a:rPr lang="fr-CA" sz="2000" dirty="0" smtClean="0"/>
              <a:t>: Nombre de lignes de texte visible à la fois.</a:t>
            </a:r>
          </a:p>
          <a:p>
            <a:pPr lvl="1"/>
            <a:r>
              <a:rPr lang="fr-CA" sz="2000" dirty="0" smtClean="0"/>
              <a:t>Cols: Nombre de colonnes de texte visible à la fois</a:t>
            </a:r>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21</a:t>
            </a:fld>
            <a:endParaRPr lang="fr-F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fr-CA" smtClean="0"/>
              <a:t>Exemple de TEXTAREA</a:t>
            </a:r>
          </a:p>
        </p:txBody>
      </p:sp>
      <p:sp>
        <p:nvSpPr>
          <p:cNvPr id="24580" name="Rectangle 3"/>
          <p:cNvSpPr>
            <a:spLocks noGrp="1" noChangeArrowheads="1"/>
          </p:cNvSpPr>
          <p:nvPr>
            <p:ph type="body" idx="1"/>
          </p:nvPr>
        </p:nvSpPr>
        <p:spPr/>
        <p:txBody>
          <a:bodyPr/>
          <a:lstStyle/>
          <a:p>
            <a:pPr>
              <a:buFont typeface="Wingdings" pitchFamily="2" charset="2"/>
              <a:buNone/>
            </a:pPr>
            <a:r>
              <a:rPr lang="fr-CA" sz="2000" dirty="0" smtClean="0">
                <a:solidFill>
                  <a:srgbClr val="000000"/>
                </a:solidFill>
              </a:rPr>
              <a:t>&lt;FORM ACTION=</a:t>
            </a:r>
            <a:r>
              <a:rPr lang="fr-CA" sz="2000" dirty="0" smtClean="0">
                <a:solidFill>
                  <a:srgbClr val="0000F0"/>
                </a:solidFill>
              </a:rPr>
              <a:t>"url"</a:t>
            </a:r>
            <a:r>
              <a:rPr lang="fr-CA" sz="2000" dirty="0" smtClean="0">
                <a:solidFill>
                  <a:srgbClr val="000000"/>
                </a:solidFill>
              </a:rPr>
              <a:t> METHOD=</a:t>
            </a:r>
            <a:r>
              <a:rPr lang="fr-CA" sz="2000" dirty="0" smtClean="0">
                <a:solidFill>
                  <a:srgbClr val="0000F0"/>
                </a:solidFill>
              </a:rPr>
              <a:t>"POST"</a:t>
            </a:r>
            <a:r>
              <a:rPr lang="fr-CA" sz="2000" dirty="0" smtClean="0">
                <a:solidFill>
                  <a:srgbClr val="000000"/>
                </a:solidFill>
              </a:rPr>
              <a:t> &gt;</a:t>
            </a:r>
            <a:br>
              <a:rPr lang="fr-CA" sz="2000" dirty="0" smtClean="0">
                <a:solidFill>
                  <a:srgbClr val="000000"/>
                </a:solidFill>
              </a:rPr>
            </a:br>
            <a:r>
              <a:rPr lang="fr-CA" sz="2000" dirty="0" smtClean="0">
                <a:solidFill>
                  <a:srgbClr val="000000"/>
                </a:solidFill>
              </a:rPr>
              <a:t>&lt;TEXTAREA NAME=</a:t>
            </a:r>
            <a:r>
              <a:rPr lang="fr-CA" sz="2000" dirty="0" smtClean="0">
                <a:solidFill>
                  <a:srgbClr val="0000F0"/>
                </a:solidFill>
              </a:rPr>
              <a:t>"commentaires"</a:t>
            </a:r>
            <a:r>
              <a:rPr lang="fr-CA" sz="2000" dirty="0" smtClean="0">
                <a:solidFill>
                  <a:srgbClr val="000000"/>
                </a:solidFill>
              </a:rPr>
              <a:t> ROWS=</a:t>
            </a:r>
            <a:r>
              <a:rPr lang="fr-CA" sz="2000" dirty="0" smtClean="0">
                <a:solidFill>
                  <a:srgbClr val="0000F0"/>
                </a:solidFill>
              </a:rPr>
              <a:t>"5"</a:t>
            </a:r>
            <a:r>
              <a:rPr lang="fr-CA" sz="2000" dirty="0" smtClean="0">
                <a:solidFill>
                  <a:srgbClr val="000000"/>
                </a:solidFill>
              </a:rPr>
              <a:t> COLS=</a:t>
            </a:r>
            <a:r>
              <a:rPr lang="fr-CA" sz="2000" dirty="0" smtClean="0">
                <a:solidFill>
                  <a:srgbClr val="0000F0"/>
                </a:solidFill>
              </a:rPr>
              <a:t>"40"</a:t>
            </a:r>
            <a:r>
              <a:rPr lang="fr-CA" sz="2000" dirty="0" smtClean="0">
                <a:solidFill>
                  <a:srgbClr val="000000"/>
                </a:solidFill>
              </a:rPr>
              <a:t>&gt;</a:t>
            </a:r>
            <a:br>
              <a:rPr lang="fr-CA" sz="2000" dirty="0" smtClean="0">
                <a:solidFill>
                  <a:srgbClr val="000000"/>
                </a:solidFill>
              </a:rPr>
            </a:br>
            <a:r>
              <a:rPr lang="fr-CA" sz="2000" dirty="0" smtClean="0">
                <a:solidFill>
                  <a:srgbClr val="000000"/>
                </a:solidFill>
              </a:rPr>
              <a:t>&lt;/TEXTAREA&gt;</a:t>
            </a:r>
            <a:br>
              <a:rPr lang="fr-CA" sz="2000" dirty="0" smtClean="0">
                <a:solidFill>
                  <a:srgbClr val="000000"/>
                </a:solidFill>
              </a:rPr>
            </a:br>
            <a:r>
              <a:rPr lang="fr-CA" sz="2000" dirty="0" smtClean="0">
                <a:solidFill>
                  <a:srgbClr val="000000"/>
                </a:solidFill>
              </a:rPr>
              <a:t>&lt;INPUT TYPE=</a:t>
            </a:r>
            <a:r>
              <a:rPr lang="fr-CA" sz="2000" dirty="0" smtClean="0">
                <a:solidFill>
                  <a:srgbClr val="0000F0"/>
                </a:solidFill>
              </a:rPr>
              <a:t>"</a:t>
            </a:r>
            <a:r>
              <a:rPr lang="fr-CA" sz="2000" dirty="0" err="1" smtClean="0">
                <a:solidFill>
                  <a:srgbClr val="0000F0"/>
                </a:solidFill>
              </a:rPr>
              <a:t>submit</a:t>
            </a:r>
            <a:r>
              <a:rPr lang="fr-CA" sz="2000" dirty="0" smtClean="0">
                <a:solidFill>
                  <a:srgbClr val="0000F0"/>
                </a:solidFill>
              </a:rPr>
              <a:t>"</a:t>
            </a:r>
            <a:r>
              <a:rPr lang="fr-CA" sz="2000" dirty="0" smtClean="0">
                <a:solidFill>
                  <a:srgbClr val="000000"/>
                </a:solidFill>
              </a:rPr>
              <a:t>&gt;</a:t>
            </a:r>
            <a:br>
              <a:rPr lang="fr-CA" sz="2000" dirty="0" smtClean="0">
                <a:solidFill>
                  <a:srgbClr val="000000"/>
                </a:solidFill>
              </a:rPr>
            </a:br>
            <a:r>
              <a:rPr lang="fr-CA" sz="2000" dirty="0" smtClean="0">
                <a:solidFill>
                  <a:srgbClr val="000000"/>
                </a:solidFill>
              </a:rPr>
              <a:t>&lt;/FORM&gt;</a:t>
            </a:r>
          </a:p>
        </p:txBody>
      </p:sp>
      <p:pic>
        <p:nvPicPr>
          <p:cNvPr id="353284" name="Picture 4"/>
          <p:cNvPicPr>
            <a:picLocks noChangeAspect="1" noChangeArrowheads="1"/>
          </p:cNvPicPr>
          <p:nvPr/>
        </p:nvPicPr>
        <p:blipFill>
          <a:blip r:embed="rId3"/>
          <a:srcRect/>
          <a:stretch>
            <a:fillRect/>
          </a:stretch>
        </p:blipFill>
        <p:spPr bwMode="auto">
          <a:xfrm>
            <a:off x="357158" y="3786190"/>
            <a:ext cx="4581525" cy="1047750"/>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pic>
        <p:nvPicPr>
          <p:cNvPr id="353287" name="Picture 7"/>
          <p:cNvPicPr>
            <a:picLocks noChangeAspect="1" noChangeArrowheads="1"/>
          </p:cNvPicPr>
          <p:nvPr/>
        </p:nvPicPr>
        <p:blipFill>
          <a:blip r:embed="rId4"/>
          <a:srcRect/>
          <a:stretch>
            <a:fillRect/>
          </a:stretch>
        </p:blipFill>
        <p:spPr bwMode="auto">
          <a:xfrm>
            <a:off x="3048000" y="4876800"/>
            <a:ext cx="5562600" cy="1196975"/>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7"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22</a:t>
            </a:fld>
            <a:endParaRPr lang="fr-F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fr-CA" smtClean="0"/>
              <a:t>L'élément SELECT  (Menu control)</a:t>
            </a:r>
          </a:p>
        </p:txBody>
      </p:sp>
      <p:sp>
        <p:nvSpPr>
          <p:cNvPr id="25604" name="Rectangle 3"/>
          <p:cNvSpPr>
            <a:spLocks noGrp="1" noChangeArrowheads="1"/>
          </p:cNvSpPr>
          <p:nvPr>
            <p:ph type="body" idx="1"/>
          </p:nvPr>
        </p:nvSpPr>
        <p:spPr/>
        <p:txBody>
          <a:bodyPr/>
          <a:lstStyle/>
          <a:p>
            <a:pPr>
              <a:lnSpc>
                <a:spcPct val="90000"/>
              </a:lnSpc>
            </a:pPr>
            <a:r>
              <a:rPr lang="fr-FR" sz="2000" dirty="0" smtClean="0"/>
              <a:t>Concept de menu déroulant: </a:t>
            </a:r>
          </a:p>
          <a:p>
            <a:pPr lvl="1">
              <a:lnSpc>
                <a:spcPct val="80000"/>
              </a:lnSpc>
            </a:pPr>
            <a:r>
              <a:rPr lang="fr-FR" sz="2000" dirty="0" smtClean="0"/>
              <a:t>Un menu permet à l'usager de faire un ou plusieurs choix dans une liste. Ces choix sont inclus dans les données transmises avec le reste du formulaire.</a:t>
            </a:r>
          </a:p>
          <a:p>
            <a:pPr>
              <a:lnSpc>
                <a:spcPct val="90000"/>
              </a:lnSpc>
            </a:pPr>
            <a:r>
              <a:rPr lang="fr-FR" sz="2000" dirty="0" smtClean="0"/>
              <a:t>Pour créer un menu, on utilise l'élément «SELECT» qui contient un nombre d'éléments «OPTION» qui définissent les choix…</a:t>
            </a:r>
          </a:p>
          <a:p>
            <a:pPr>
              <a:lnSpc>
                <a:spcPct val="90000"/>
              </a:lnSpc>
            </a:pPr>
            <a:r>
              <a:rPr lang="fr-FR" sz="2000" dirty="0" smtClean="0"/>
              <a:t> &lt;SELECT&gt;…&lt;OPTION&gt;…&lt;/SELECT&gt;</a:t>
            </a:r>
          </a:p>
          <a:p>
            <a:pPr>
              <a:lnSpc>
                <a:spcPct val="90000"/>
              </a:lnSpc>
            </a:pPr>
            <a:r>
              <a:rPr lang="fr-FR" sz="2000" dirty="0" smtClean="0"/>
              <a:t>Attributs de SELECT:</a:t>
            </a:r>
          </a:p>
          <a:p>
            <a:pPr lvl="1">
              <a:lnSpc>
                <a:spcPct val="80000"/>
              </a:lnSpc>
            </a:pPr>
            <a:r>
              <a:rPr lang="fr-CA" sz="2000" dirty="0" smtClean="0"/>
              <a:t>Name: nom du menu;</a:t>
            </a:r>
          </a:p>
          <a:p>
            <a:pPr lvl="1">
              <a:lnSpc>
                <a:spcPct val="80000"/>
              </a:lnSpc>
            </a:pPr>
            <a:r>
              <a:rPr lang="fr-CA" sz="2000" dirty="0" smtClean="0"/>
              <a:t>Size: le nombre de choix visibles à la fois;</a:t>
            </a:r>
          </a:p>
          <a:p>
            <a:pPr lvl="1">
              <a:lnSpc>
                <a:spcPct val="80000"/>
              </a:lnSpc>
            </a:pPr>
            <a:r>
              <a:rPr lang="fr-CA" sz="2000" dirty="0" smtClean="0"/>
              <a:t>Multiple: S'il est présent, il signifie que plusieurs items peuvent être choisies à la fois. Sinon ,on ne peut faire qu'un seul choix.</a:t>
            </a:r>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23</a:t>
            </a:fld>
            <a:endParaRPr lang="fr-F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fr-CA" smtClean="0"/>
              <a:t>L'élément OPTION</a:t>
            </a:r>
          </a:p>
        </p:txBody>
      </p:sp>
      <p:sp>
        <p:nvSpPr>
          <p:cNvPr id="26628" name="Rectangle 3"/>
          <p:cNvSpPr>
            <a:spLocks noGrp="1" noChangeArrowheads="1"/>
          </p:cNvSpPr>
          <p:nvPr>
            <p:ph type="body" idx="1"/>
          </p:nvPr>
        </p:nvSpPr>
        <p:spPr/>
        <p:txBody>
          <a:bodyPr/>
          <a:lstStyle/>
          <a:p>
            <a:r>
              <a:rPr lang="fr-CA" smtClean="0"/>
              <a:t>L'élément OPTION ne peut contenir que du texte.</a:t>
            </a:r>
          </a:p>
          <a:p>
            <a:pPr lvl="1"/>
            <a:r>
              <a:rPr lang="fr-CA" smtClean="0"/>
              <a:t> &lt;option&gt; ….  &lt;/option&gt;</a:t>
            </a:r>
          </a:p>
          <a:p>
            <a:r>
              <a:rPr lang="fr-CA" smtClean="0"/>
              <a:t>Les attributs de OPTION:</a:t>
            </a:r>
          </a:p>
          <a:p>
            <a:pPr lvl="1"/>
            <a:r>
              <a:rPr lang="fr-CA" smtClean="0"/>
              <a:t>VALUE: valeur utilisée si ce choix est fait.</a:t>
            </a:r>
          </a:p>
          <a:p>
            <a:pPr lvl="1"/>
            <a:r>
              <a:rPr lang="fr-CA" smtClean="0"/>
              <a:t>SELECTED: Si présent, cet attribut indique que cette option est choisie par défaut.</a:t>
            </a:r>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24</a:t>
            </a:fld>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fr-CA" smtClean="0"/>
              <a:t>Exemple de SELECT</a:t>
            </a:r>
          </a:p>
        </p:txBody>
      </p:sp>
      <p:sp>
        <p:nvSpPr>
          <p:cNvPr id="27652" name="Rectangle 3"/>
          <p:cNvSpPr>
            <a:spLocks noGrp="1" noChangeArrowheads="1"/>
          </p:cNvSpPr>
          <p:nvPr>
            <p:ph type="body" idx="1"/>
          </p:nvPr>
        </p:nvSpPr>
        <p:spPr/>
        <p:txBody>
          <a:bodyPr/>
          <a:lstStyle/>
          <a:p>
            <a:pPr>
              <a:buFont typeface="Wingdings" pitchFamily="2" charset="2"/>
              <a:buNone/>
            </a:pPr>
            <a:r>
              <a:rPr lang="fr-CA" sz="1800" dirty="0" smtClean="0">
                <a:solidFill>
                  <a:srgbClr val="000000"/>
                </a:solidFill>
              </a:rPr>
              <a:t>&lt;FORM ACTION=</a:t>
            </a:r>
            <a:r>
              <a:rPr lang="fr-CA" sz="1800" dirty="0" smtClean="0">
                <a:solidFill>
                  <a:srgbClr val="0000F0"/>
                </a:solidFill>
              </a:rPr>
              <a:t>"URL"</a:t>
            </a:r>
            <a:r>
              <a:rPr lang="fr-CA" sz="1800" dirty="0" smtClean="0">
                <a:solidFill>
                  <a:srgbClr val="000000"/>
                </a:solidFill>
              </a:rPr>
              <a:t> METHOD=</a:t>
            </a:r>
            <a:r>
              <a:rPr lang="fr-CA" sz="1800" dirty="0" smtClean="0">
                <a:solidFill>
                  <a:srgbClr val="0000F0"/>
                </a:solidFill>
              </a:rPr>
              <a:t>"post"</a:t>
            </a:r>
            <a:r>
              <a:rPr lang="fr-CA" sz="1800" dirty="0" smtClean="0">
                <a:solidFill>
                  <a:srgbClr val="000000"/>
                </a:solidFill>
              </a:rPr>
              <a:t>&gt;</a:t>
            </a:r>
            <a:br>
              <a:rPr lang="fr-CA" sz="1800" dirty="0" smtClean="0">
                <a:solidFill>
                  <a:srgbClr val="000000"/>
                </a:solidFill>
              </a:rPr>
            </a:br>
            <a:r>
              <a:rPr lang="fr-CA" sz="1800" dirty="0" smtClean="0">
                <a:solidFill>
                  <a:srgbClr val="000000"/>
                </a:solidFill>
              </a:rPr>
              <a:t>&lt;P&gt;S.V.P., Choisir un système d'exploitation:</a:t>
            </a:r>
            <a:br>
              <a:rPr lang="fr-CA" sz="1800" dirty="0" smtClean="0">
                <a:solidFill>
                  <a:srgbClr val="000000"/>
                </a:solidFill>
              </a:rPr>
            </a:br>
            <a:r>
              <a:rPr lang="fr-CA" sz="1800" dirty="0" smtClean="0">
                <a:solidFill>
                  <a:srgbClr val="000000"/>
                </a:solidFill>
              </a:rPr>
              <a:t>&lt;P&gt;&lt;SELECT NAME=</a:t>
            </a:r>
            <a:r>
              <a:rPr lang="fr-CA" sz="1800" dirty="0" smtClean="0">
                <a:solidFill>
                  <a:srgbClr val="0000F0"/>
                </a:solidFill>
              </a:rPr>
              <a:t>"</a:t>
            </a:r>
            <a:r>
              <a:rPr lang="fr-CA" sz="1800" dirty="0" err="1" smtClean="0">
                <a:solidFill>
                  <a:srgbClr val="0000F0"/>
                </a:solidFill>
              </a:rPr>
              <a:t>platform</a:t>
            </a:r>
            <a:r>
              <a:rPr lang="fr-CA" sz="1800" dirty="0" smtClean="0">
                <a:solidFill>
                  <a:srgbClr val="0000F0"/>
                </a:solidFill>
              </a:rPr>
              <a:t>"</a:t>
            </a:r>
            <a:r>
              <a:rPr lang="fr-CA" sz="1800" dirty="0" smtClean="0">
                <a:solidFill>
                  <a:srgbClr val="000000"/>
                </a:solidFill>
              </a:rPr>
              <a:t>&gt;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"win32"</a:t>
            </a:r>
            <a:r>
              <a:rPr lang="fr-CA" sz="1800" dirty="0" smtClean="0">
                <a:solidFill>
                  <a:srgbClr val="000000"/>
                </a:solidFill>
              </a:rPr>
              <a:t>&gt;Windows 95, 98 or NT&lt;/OPTION&gt;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"mac"</a:t>
            </a:r>
            <a:r>
              <a:rPr lang="fr-CA" sz="1800" dirty="0" smtClean="0">
                <a:solidFill>
                  <a:srgbClr val="000000"/>
                </a:solidFill>
              </a:rPr>
              <a:t>&gt;Macintosh&lt;/OPTION&gt;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"linux"</a:t>
            </a:r>
            <a:r>
              <a:rPr lang="fr-CA" sz="1800" dirty="0" smtClean="0">
                <a:solidFill>
                  <a:srgbClr val="000000"/>
                </a:solidFill>
              </a:rPr>
              <a:t>&gt;Linux&lt;/OPTION&gt;</a:t>
            </a:r>
            <a:br>
              <a:rPr lang="fr-CA" sz="1800" dirty="0" smtClean="0">
                <a:solidFill>
                  <a:srgbClr val="000000"/>
                </a:solidFill>
              </a:rPr>
            </a:br>
            <a:r>
              <a:rPr lang="fr-CA" sz="1800" dirty="0" smtClean="0">
                <a:solidFill>
                  <a:srgbClr val="000000"/>
                </a:solidFill>
              </a:rPr>
              <a:t>&lt;/SELECT&gt;</a:t>
            </a:r>
            <a:br>
              <a:rPr lang="fr-CA" sz="1800" dirty="0" smtClean="0">
                <a:solidFill>
                  <a:srgbClr val="000000"/>
                </a:solidFill>
              </a:rPr>
            </a:br>
            <a:r>
              <a:rPr lang="fr-CA" sz="1800" dirty="0" smtClean="0">
                <a:solidFill>
                  <a:srgbClr val="000000"/>
                </a:solidFill>
              </a:rPr>
              <a:t>&lt;INPUT TYPE=</a:t>
            </a:r>
            <a:r>
              <a:rPr lang="fr-CA" sz="1800" dirty="0" smtClean="0">
                <a:solidFill>
                  <a:srgbClr val="0000F0"/>
                </a:solidFill>
              </a:rPr>
              <a:t>"</a:t>
            </a:r>
            <a:r>
              <a:rPr lang="fr-CA" sz="1800" dirty="0" err="1" smtClean="0">
                <a:solidFill>
                  <a:srgbClr val="0000F0"/>
                </a:solidFill>
              </a:rPr>
              <a:t>submit</a:t>
            </a:r>
            <a:r>
              <a:rPr lang="fr-CA" sz="1800" dirty="0" smtClean="0">
                <a:solidFill>
                  <a:srgbClr val="0000F0"/>
                </a:solidFill>
              </a:rPr>
              <a:t>"</a:t>
            </a:r>
            <a:r>
              <a:rPr lang="fr-CA" sz="1800" dirty="0" smtClean="0">
                <a:solidFill>
                  <a:srgbClr val="000000"/>
                </a:solidFill>
              </a:rPr>
              <a:t> value=</a:t>
            </a:r>
            <a:r>
              <a:rPr lang="fr-CA" sz="1800" dirty="0" smtClean="0">
                <a:solidFill>
                  <a:srgbClr val="0000F0"/>
                </a:solidFill>
              </a:rPr>
              <a:t>"soumettre"</a:t>
            </a:r>
            <a:r>
              <a:rPr lang="fr-CA" sz="1800" dirty="0" smtClean="0">
                <a:solidFill>
                  <a:srgbClr val="000000"/>
                </a:solidFill>
              </a:rPr>
              <a:t>&gt;</a:t>
            </a:r>
          </a:p>
          <a:p>
            <a:pPr>
              <a:buFont typeface="Wingdings" pitchFamily="2" charset="2"/>
              <a:buNone/>
            </a:pPr>
            <a:r>
              <a:rPr lang="fr-CA" sz="1800" dirty="0" smtClean="0">
                <a:solidFill>
                  <a:srgbClr val="000000"/>
                </a:solidFill>
              </a:rPr>
              <a:t>&lt;/FORM&gt;</a:t>
            </a:r>
          </a:p>
        </p:txBody>
      </p:sp>
      <p:pic>
        <p:nvPicPr>
          <p:cNvPr id="356356" name="Picture 4"/>
          <p:cNvPicPr>
            <a:picLocks noChangeAspect="1" noChangeArrowheads="1"/>
          </p:cNvPicPr>
          <p:nvPr/>
        </p:nvPicPr>
        <p:blipFill>
          <a:blip r:embed="rId3"/>
          <a:srcRect/>
          <a:stretch>
            <a:fillRect/>
          </a:stretch>
        </p:blipFill>
        <p:spPr bwMode="auto">
          <a:xfrm>
            <a:off x="171450" y="4402138"/>
            <a:ext cx="4114800" cy="1328737"/>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pic>
        <p:nvPicPr>
          <p:cNvPr id="356358" name="Picture 6"/>
          <p:cNvPicPr>
            <a:picLocks noChangeAspect="1" noChangeArrowheads="1"/>
          </p:cNvPicPr>
          <p:nvPr/>
        </p:nvPicPr>
        <p:blipFill>
          <a:blip r:embed="rId4"/>
          <a:srcRect/>
          <a:stretch>
            <a:fillRect/>
          </a:stretch>
        </p:blipFill>
        <p:spPr bwMode="auto">
          <a:xfrm>
            <a:off x="5029200" y="4267200"/>
            <a:ext cx="3781425" cy="1884363"/>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7"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25</a:t>
            </a:fld>
            <a:endParaRPr lang="fr-F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fr-CA" dirty="0" smtClean="0"/>
              <a:t>Exemple de SELECT Multiple</a:t>
            </a:r>
          </a:p>
        </p:txBody>
      </p:sp>
      <p:sp>
        <p:nvSpPr>
          <p:cNvPr id="28676" name="Rectangle 3"/>
          <p:cNvSpPr>
            <a:spLocks noGrp="1" noChangeArrowheads="1"/>
          </p:cNvSpPr>
          <p:nvPr>
            <p:ph type="body" idx="1"/>
          </p:nvPr>
        </p:nvSpPr>
        <p:spPr/>
        <p:txBody>
          <a:bodyPr/>
          <a:lstStyle/>
          <a:p>
            <a:pPr>
              <a:buFont typeface="Wingdings" pitchFamily="2" charset="2"/>
              <a:buNone/>
            </a:pPr>
            <a:r>
              <a:rPr lang="fr-CA" sz="1800" dirty="0" smtClean="0">
                <a:solidFill>
                  <a:srgbClr val="000000"/>
                </a:solidFill>
              </a:rPr>
              <a:t>&lt;FORM ACTION=</a:t>
            </a:r>
            <a:r>
              <a:rPr lang="fr-CA" sz="1800" dirty="0" smtClean="0">
                <a:solidFill>
                  <a:srgbClr val="0000F0"/>
                </a:solidFill>
              </a:rPr>
              <a:t>""</a:t>
            </a:r>
            <a:r>
              <a:rPr lang="fr-CA" sz="1800" dirty="0" smtClean="0">
                <a:solidFill>
                  <a:srgbClr val="000000"/>
                </a:solidFill>
              </a:rPr>
              <a:t> METHOD=</a:t>
            </a:r>
            <a:r>
              <a:rPr lang="fr-CA" sz="1800" dirty="0" smtClean="0">
                <a:solidFill>
                  <a:srgbClr val="0000F0"/>
                </a:solidFill>
              </a:rPr>
              <a:t>"post"</a:t>
            </a:r>
            <a:r>
              <a:rPr lang="fr-CA" sz="1800" dirty="0" smtClean="0">
                <a:solidFill>
                  <a:srgbClr val="000000"/>
                </a:solidFill>
              </a:rPr>
              <a:t>&gt;</a:t>
            </a:r>
            <a:br>
              <a:rPr lang="fr-CA" sz="1800" dirty="0" smtClean="0">
                <a:solidFill>
                  <a:srgbClr val="000000"/>
                </a:solidFill>
              </a:rPr>
            </a:br>
            <a:r>
              <a:rPr lang="fr-CA" sz="1800" dirty="0" smtClean="0">
                <a:solidFill>
                  <a:srgbClr val="000000"/>
                </a:solidFill>
              </a:rPr>
              <a:t>&lt;P&gt;Quels sont les serveurs qui vous intéressent?</a:t>
            </a:r>
            <a:br>
              <a:rPr lang="fr-CA" sz="1800" dirty="0" smtClean="0">
                <a:solidFill>
                  <a:srgbClr val="000000"/>
                </a:solidFill>
              </a:rPr>
            </a:br>
            <a:r>
              <a:rPr lang="fr-CA" sz="1800" dirty="0" smtClean="0">
                <a:solidFill>
                  <a:srgbClr val="000000"/>
                </a:solidFill>
              </a:rPr>
              <a:t>&lt;P&gt;&lt;SELECT NAME</a:t>
            </a:r>
            <a:r>
              <a:rPr lang="fr-CA" sz="1800" smtClean="0">
                <a:solidFill>
                  <a:srgbClr val="000000"/>
                </a:solidFill>
              </a:rPr>
              <a:t>=</a:t>
            </a:r>
            <a:r>
              <a:rPr lang="fr-CA" sz="1800" smtClean="0">
                <a:solidFill>
                  <a:srgbClr val="0000F0"/>
                </a:solidFill>
              </a:rPr>
              <a:t>"produits"</a:t>
            </a:r>
            <a:r>
              <a:rPr lang="fr-CA" sz="1800" smtClean="0">
                <a:solidFill>
                  <a:srgbClr val="000000"/>
                </a:solidFill>
              </a:rPr>
              <a:t> </a:t>
            </a:r>
            <a:r>
              <a:rPr lang="fr-CA" sz="1800" dirty="0" smtClean="0">
                <a:solidFill>
                  <a:srgbClr val="000000"/>
                </a:solidFill>
              </a:rPr>
              <a:t>MULTIPLE&gt;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ibmnt</a:t>
            </a:r>
            <a:r>
              <a:rPr lang="fr-CA" sz="1800" dirty="0" smtClean="0">
                <a:solidFill>
                  <a:srgbClr val="0000F0"/>
                </a:solidFill>
              </a:rPr>
              <a:t>"</a:t>
            </a:r>
            <a:r>
              <a:rPr lang="fr-CA" sz="1800" dirty="0" smtClean="0">
                <a:solidFill>
                  <a:srgbClr val="000000"/>
                </a:solidFill>
              </a:rPr>
              <a:t>&gt;IBM NT&lt;/OPTION&gt;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aix</a:t>
            </a:r>
            <a:r>
              <a:rPr lang="fr-CA" sz="1800" dirty="0" smtClean="0">
                <a:solidFill>
                  <a:srgbClr val="0000F0"/>
                </a:solidFill>
              </a:rPr>
              <a:t>"</a:t>
            </a:r>
            <a:r>
              <a:rPr lang="fr-CA" sz="1800" dirty="0" smtClean="0">
                <a:solidFill>
                  <a:srgbClr val="000000"/>
                </a:solidFill>
              </a:rPr>
              <a:t>&gt;IBM AIX&lt;/OPTION&gt;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hpux</a:t>
            </a:r>
            <a:r>
              <a:rPr lang="fr-CA" sz="1800" dirty="0" smtClean="0">
                <a:solidFill>
                  <a:srgbClr val="0000F0"/>
                </a:solidFill>
              </a:rPr>
              <a:t>"</a:t>
            </a:r>
            <a:r>
              <a:rPr lang="fr-CA" sz="1800" dirty="0" smtClean="0">
                <a:solidFill>
                  <a:srgbClr val="000000"/>
                </a:solidFill>
              </a:rPr>
              <a:t>&gt;HP UX&lt;/OPTION&gt;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compaqnt</a:t>
            </a:r>
            <a:r>
              <a:rPr lang="fr-CA" sz="1800" dirty="0" smtClean="0">
                <a:solidFill>
                  <a:srgbClr val="0000F0"/>
                </a:solidFill>
              </a:rPr>
              <a:t>"</a:t>
            </a:r>
            <a:r>
              <a:rPr lang="fr-CA" sz="1800" dirty="0" smtClean="0">
                <a:solidFill>
                  <a:srgbClr val="000000"/>
                </a:solidFill>
              </a:rPr>
              <a:t>&gt;Compaq NT&lt;/OPTION&gt;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"win98"</a:t>
            </a:r>
            <a:r>
              <a:rPr lang="fr-CA" sz="1800" dirty="0" smtClean="0">
                <a:solidFill>
                  <a:srgbClr val="000000"/>
                </a:solidFill>
              </a:rPr>
              <a:t>&gt;Microsoft Win98&lt;/OPTION&gt;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ibmlinux</a:t>
            </a:r>
            <a:r>
              <a:rPr lang="fr-CA" sz="1800" dirty="0" smtClean="0">
                <a:solidFill>
                  <a:srgbClr val="0000F0"/>
                </a:solidFill>
              </a:rPr>
              <a:t>"</a:t>
            </a:r>
            <a:r>
              <a:rPr lang="fr-CA" sz="1800" dirty="0" smtClean="0">
                <a:solidFill>
                  <a:srgbClr val="000000"/>
                </a:solidFill>
              </a:rPr>
              <a:t>&gt;IBM LINUX/OPTION&gt;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hplinux</a:t>
            </a:r>
            <a:r>
              <a:rPr lang="fr-CA" sz="1800" dirty="0" smtClean="0">
                <a:solidFill>
                  <a:srgbClr val="0000F0"/>
                </a:solidFill>
              </a:rPr>
              <a:t>"</a:t>
            </a:r>
            <a:r>
              <a:rPr lang="fr-CA" sz="1800" dirty="0" smtClean="0">
                <a:solidFill>
                  <a:srgbClr val="000000"/>
                </a:solidFill>
              </a:rPr>
              <a:t>&gt;HP LINUX&lt;/OPTION&gt;</a:t>
            </a:r>
            <a:br>
              <a:rPr lang="fr-CA" sz="1800" dirty="0" smtClean="0">
                <a:solidFill>
                  <a:srgbClr val="000000"/>
                </a:solidFill>
              </a:rPr>
            </a:br>
            <a:r>
              <a:rPr lang="fr-CA" sz="1800" dirty="0" smtClean="0">
                <a:solidFill>
                  <a:srgbClr val="000000"/>
                </a:solidFill>
              </a:rPr>
              <a:t>&lt;OPTION VALUE=</a:t>
            </a:r>
            <a:r>
              <a:rPr lang="fr-CA" sz="1800" dirty="0" smtClean="0">
                <a:solidFill>
                  <a:srgbClr val="0000F0"/>
                </a:solidFill>
              </a:rPr>
              <a:t>"</a:t>
            </a:r>
            <a:r>
              <a:rPr lang="fr-CA" sz="1800" dirty="0" err="1" smtClean="0">
                <a:solidFill>
                  <a:srgbClr val="0000F0"/>
                </a:solidFill>
              </a:rPr>
              <a:t>compaqlinux</a:t>
            </a:r>
            <a:r>
              <a:rPr lang="fr-CA" sz="1800" dirty="0" smtClean="0">
                <a:solidFill>
                  <a:srgbClr val="0000F0"/>
                </a:solidFill>
              </a:rPr>
              <a:t>"</a:t>
            </a:r>
            <a:r>
              <a:rPr lang="fr-CA" sz="1800" dirty="0" smtClean="0">
                <a:solidFill>
                  <a:srgbClr val="000000"/>
                </a:solidFill>
              </a:rPr>
              <a:t>&gt;Compaq LINUX&lt;/OPTION&gt;</a:t>
            </a:r>
            <a:br>
              <a:rPr lang="fr-CA" sz="1800" dirty="0" smtClean="0">
                <a:solidFill>
                  <a:srgbClr val="000000"/>
                </a:solidFill>
              </a:rPr>
            </a:br>
            <a:r>
              <a:rPr lang="fr-CA" sz="1800" dirty="0" smtClean="0">
                <a:solidFill>
                  <a:srgbClr val="000000"/>
                </a:solidFill>
              </a:rPr>
              <a:t>&lt;/SELECT&gt;</a:t>
            </a:r>
            <a:br>
              <a:rPr lang="fr-CA" sz="1800" dirty="0" smtClean="0">
                <a:solidFill>
                  <a:srgbClr val="000000"/>
                </a:solidFill>
              </a:rPr>
            </a:br>
            <a:r>
              <a:rPr lang="fr-CA" sz="1800" dirty="0" smtClean="0">
                <a:solidFill>
                  <a:srgbClr val="000000"/>
                </a:solidFill>
              </a:rPr>
              <a:t>&lt;INPUT TYPE=</a:t>
            </a:r>
            <a:r>
              <a:rPr lang="fr-CA" sz="1800" dirty="0" smtClean="0">
                <a:solidFill>
                  <a:srgbClr val="0000F0"/>
                </a:solidFill>
              </a:rPr>
              <a:t>"</a:t>
            </a:r>
            <a:r>
              <a:rPr lang="fr-CA" sz="1800" dirty="0" err="1" smtClean="0">
                <a:solidFill>
                  <a:srgbClr val="0000F0"/>
                </a:solidFill>
              </a:rPr>
              <a:t>submit</a:t>
            </a:r>
            <a:r>
              <a:rPr lang="fr-CA" sz="1800" dirty="0" smtClean="0">
                <a:solidFill>
                  <a:srgbClr val="0000F0"/>
                </a:solidFill>
              </a:rPr>
              <a:t>"</a:t>
            </a:r>
            <a:r>
              <a:rPr lang="fr-CA" sz="1800" dirty="0" smtClean="0">
                <a:solidFill>
                  <a:srgbClr val="000000"/>
                </a:solidFill>
              </a:rPr>
              <a:t>&gt;</a:t>
            </a:r>
          </a:p>
          <a:p>
            <a:pPr>
              <a:buFont typeface="Wingdings" pitchFamily="2" charset="2"/>
              <a:buNone/>
            </a:pPr>
            <a:r>
              <a:rPr lang="fr-CA" sz="1800" dirty="0" smtClean="0">
                <a:solidFill>
                  <a:srgbClr val="000000"/>
                </a:solidFill>
              </a:rPr>
              <a:t>&lt;/FORM&gt;</a:t>
            </a:r>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26</a:t>
            </a:fld>
            <a:endParaRPr lang="fr-F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r>
              <a:rPr lang="fr-CA" smtClean="0"/>
              <a:t>Exemple de SELECT Multiple </a:t>
            </a:r>
            <a:r>
              <a:rPr lang="fr-CA" sz="1600" smtClean="0"/>
              <a:t>(suite…)</a:t>
            </a:r>
            <a:endParaRPr lang="fr-CA" smtClean="0"/>
          </a:p>
        </p:txBody>
      </p:sp>
      <p:pic>
        <p:nvPicPr>
          <p:cNvPr id="358403" name="Picture 3"/>
          <p:cNvPicPr>
            <a:picLocks noGrp="1" noChangeAspect="1" noChangeArrowheads="1"/>
          </p:cNvPicPr>
          <p:nvPr>
            <p:ph type="body" idx="1"/>
          </p:nvPr>
        </p:nvPicPr>
        <p:blipFill>
          <a:blip r:embed="rId3"/>
          <a:srcRect/>
          <a:stretch>
            <a:fillRect/>
          </a:stretch>
        </p:blipFill>
        <p:spPr>
          <a:xfrm>
            <a:off x="357158" y="1857364"/>
            <a:ext cx="3943350" cy="2163763"/>
          </a:xfrm>
          <a:ln>
            <a:solidFill>
              <a:schemeClr val="tx2"/>
            </a:solidFill>
          </a:ln>
          <a:effectLst>
            <a:outerShdw dist="107763" dir="2700000" algn="ctr" rotWithShape="0">
              <a:schemeClr val="bg2"/>
            </a:outerShdw>
          </a:effectLst>
        </p:spPr>
      </p:pic>
      <p:pic>
        <p:nvPicPr>
          <p:cNvPr id="358404" name="Picture 4"/>
          <p:cNvPicPr>
            <a:picLocks noChangeAspect="1" noChangeArrowheads="1"/>
          </p:cNvPicPr>
          <p:nvPr/>
        </p:nvPicPr>
        <p:blipFill>
          <a:blip r:embed="rId4"/>
          <a:srcRect/>
          <a:stretch>
            <a:fillRect/>
          </a:stretch>
        </p:blipFill>
        <p:spPr bwMode="auto">
          <a:xfrm>
            <a:off x="3886200" y="4175125"/>
            <a:ext cx="4829175" cy="2054225"/>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6"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27</a:t>
            </a:fld>
            <a:endParaRPr lang="fr-F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u numéro de diapositive 3"/>
          <p:cNvSpPr>
            <a:spLocks noGrp="1"/>
          </p:cNvSpPr>
          <p:nvPr>
            <p:ph type="sldNum" sz="quarter" idx="11"/>
          </p:nvPr>
        </p:nvSpPr>
        <p:spPr>
          <a:noFill/>
        </p:spPr>
        <p:txBody>
          <a:bodyPr/>
          <a:lstStyle/>
          <a:p>
            <a:fld id="{160D4DF5-53F0-4238-8B04-3D5EEA8F9761}" type="slidenum">
              <a:rPr lang="fr-CA" smtClean="0"/>
              <a:pPr/>
              <a:t>28</a:t>
            </a:fld>
            <a:endParaRPr lang="fr-CA" smtClean="0"/>
          </a:p>
        </p:txBody>
      </p:sp>
      <p:pic>
        <p:nvPicPr>
          <p:cNvPr id="33795" name="Picture 3"/>
          <p:cNvPicPr>
            <a:picLocks noChangeAspect="1" noChangeArrowheads="1"/>
          </p:cNvPicPr>
          <p:nvPr/>
        </p:nvPicPr>
        <p:blipFill>
          <a:blip r:embed="rId3"/>
          <a:srcRect/>
          <a:stretch>
            <a:fillRect/>
          </a:stretch>
        </p:blipFill>
        <p:spPr bwMode="auto">
          <a:xfrm>
            <a:off x="1785918" y="1714488"/>
            <a:ext cx="5417143" cy="4624762"/>
          </a:xfrm>
          <a:prstGeom prst="rect">
            <a:avLst/>
          </a:prstGeom>
          <a:noFill/>
          <a:ln w="12700">
            <a:noFill/>
            <a:miter lim="800000"/>
            <a:headEnd type="none" w="sm" len="sm"/>
            <a:tailEnd type="none" w="sm" len="sm"/>
          </a:ln>
        </p:spPr>
      </p:pic>
      <p:sp>
        <p:nvSpPr>
          <p:cNvPr id="33796" name="Rectangle 2"/>
          <p:cNvSpPr>
            <a:spLocks noGrp="1" noChangeArrowheads="1"/>
          </p:cNvSpPr>
          <p:nvPr>
            <p:ph type="title"/>
          </p:nvPr>
        </p:nvSpPr>
        <p:spPr/>
        <p:txBody>
          <a:bodyPr/>
          <a:lstStyle/>
          <a:p>
            <a:r>
              <a:rPr lang="fr-FR" smtClean="0"/>
              <a:t>Exercice</a:t>
            </a:r>
            <a:endParaRPr lang="fr-CA"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Formulaire HTML</a:t>
            </a:r>
            <a:endParaRPr lang="fr-FR" dirty="0"/>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29</a:t>
            </a:fld>
            <a:endParaRPr lang="fr-FR"/>
          </a:p>
        </p:txBody>
      </p:sp>
      <p:sp>
        <p:nvSpPr>
          <p:cNvPr id="7" name="Rectangle 3"/>
          <p:cNvSpPr txBox="1">
            <a:spLocks noChangeArrowheads="1"/>
          </p:cNvSpPr>
          <p:nvPr/>
        </p:nvSpPr>
        <p:spPr bwMode="auto">
          <a:xfrm>
            <a:off x="504825" y="1763713"/>
            <a:ext cx="9072563" cy="4989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r>
              <a:rPr kumimoji="0" lang="fr-FR" sz="2400" b="0" i="0" u="none" strike="noStrike" kern="0" cap="none" spc="0" normalizeH="0" baseline="0" noProof="0" dirty="0" smtClean="0">
                <a:ln>
                  <a:noFill/>
                </a:ln>
                <a:solidFill>
                  <a:schemeClr val="tx1"/>
                </a:solidFill>
                <a:effectLst/>
                <a:uLnTx/>
                <a:uFillTx/>
                <a:latin typeface="+mn-lt"/>
                <a:ea typeface="+mn-ea"/>
                <a:cs typeface="+mn-cs"/>
              </a:rPr>
              <a:t>Balise </a:t>
            </a:r>
            <a:r>
              <a:rPr kumimoji="0" lang="fr-FR" sz="2400" b="1" i="0" u="none" strike="noStrike" kern="0" cap="none" spc="0" normalizeH="0" baseline="0" noProof="0" dirty="0" smtClean="0">
                <a:ln>
                  <a:noFill/>
                </a:ln>
                <a:solidFill>
                  <a:srgbClr val="A50021"/>
                </a:solidFill>
                <a:effectLst/>
                <a:uLnTx/>
                <a:uFillTx/>
                <a:latin typeface="Courier New" pitchFamily="49" charset="0"/>
                <a:ea typeface="+mn-ea"/>
                <a:cs typeface="+mn-cs"/>
              </a:rPr>
              <a:t>&lt;</a:t>
            </a:r>
            <a:r>
              <a:rPr kumimoji="0" lang="fr-FR" sz="2400" b="1" i="0" u="none" strike="noStrike" kern="0" cap="none" spc="0" normalizeH="0" baseline="0" noProof="0" dirty="0" err="1" smtClean="0">
                <a:ln>
                  <a:noFill/>
                </a:ln>
                <a:solidFill>
                  <a:srgbClr val="A50021"/>
                </a:solidFill>
                <a:effectLst/>
                <a:uLnTx/>
                <a:uFillTx/>
                <a:latin typeface="Courier New" pitchFamily="49" charset="0"/>
                <a:ea typeface="+mn-ea"/>
                <a:cs typeface="+mn-cs"/>
              </a:rPr>
              <a:t>form</a:t>
            </a:r>
            <a:r>
              <a:rPr kumimoji="0" lang="fr-FR" sz="2400" b="1" i="0" u="none" strike="noStrike" kern="0" cap="none" spc="0" normalizeH="0" baseline="0" noProof="0" dirty="0" smtClean="0">
                <a:ln>
                  <a:noFill/>
                </a:ln>
                <a:solidFill>
                  <a:srgbClr val="A50021"/>
                </a:solidFill>
                <a:effectLst/>
                <a:uLnTx/>
                <a:uFillTx/>
                <a:latin typeface="Courier New" pitchFamily="49" charset="0"/>
                <a:ea typeface="+mn-ea"/>
                <a:cs typeface="+mn-cs"/>
              </a:rPr>
              <a:t>&gt;</a:t>
            </a:r>
            <a:r>
              <a:rPr kumimoji="0" lang="fr-FR" sz="2400" b="0" i="0" u="none" strike="noStrike" kern="0" cap="none" spc="0" normalizeH="0" baseline="0" noProof="0" dirty="0" smtClean="0">
                <a:ln>
                  <a:noFill/>
                </a:ln>
                <a:solidFill>
                  <a:schemeClr val="tx1"/>
                </a:solidFill>
                <a:effectLst/>
                <a:uLnTx/>
                <a:uFillTx/>
                <a:latin typeface="+mn-lt"/>
                <a:ea typeface="+mn-ea"/>
                <a:cs typeface="+mn-cs"/>
              </a:rPr>
              <a:t>. Attributs obligatoires </a:t>
            </a:r>
            <a:r>
              <a:rPr kumimoji="0" lang="fr-FR" sz="2800" b="1" i="0" u="none" strike="noStrike" kern="0" cap="none" spc="0" normalizeH="0" baseline="0" noProof="0" dirty="0" err="1" smtClean="0">
                <a:ln>
                  <a:noFill/>
                </a:ln>
                <a:solidFill>
                  <a:srgbClr val="A50021"/>
                </a:solidFill>
                <a:effectLst/>
                <a:uLnTx/>
                <a:uFillTx/>
                <a:latin typeface="Courier New" pitchFamily="49" charset="0"/>
                <a:ea typeface="+mn-ea"/>
                <a:cs typeface="+mn-cs"/>
              </a:rPr>
              <a:t>method</a:t>
            </a:r>
            <a:r>
              <a:rPr kumimoji="0" lang="fr-FR" sz="2400" b="0" i="0" u="none" strike="noStrike" kern="0" cap="none" spc="0" normalizeH="0" baseline="0" noProof="0" dirty="0" smtClean="0">
                <a:ln>
                  <a:noFill/>
                </a:ln>
                <a:solidFill>
                  <a:schemeClr val="tx1"/>
                </a:solidFill>
                <a:effectLst/>
                <a:uLnTx/>
                <a:uFillTx/>
                <a:latin typeface="+mn-lt"/>
                <a:ea typeface="+mn-ea"/>
                <a:cs typeface="+mn-cs"/>
              </a:rPr>
              <a:t> et</a:t>
            </a:r>
            <a:r>
              <a:rPr kumimoji="0" lang="fr-FR" sz="2800" b="0" i="0" u="none" strike="noStrike" kern="0" cap="none" spc="0" normalizeH="0" baseline="0" noProof="0" dirty="0" smtClean="0">
                <a:ln>
                  <a:noFill/>
                </a:ln>
                <a:solidFill>
                  <a:schemeClr val="tx1"/>
                </a:solidFill>
                <a:effectLst/>
                <a:uLnTx/>
                <a:uFillTx/>
                <a:latin typeface="+mn-lt"/>
                <a:ea typeface="+mn-ea"/>
                <a:cs typeface="+mn-cs"/>
              </a:rPr>
              <a:t> </a:t>
            </a:r>
            <a:r>
              <a:rPr kumimoji="0" lang="fr-FR" sz="2800" b="1" i="0" u="none" strike="noStrike" kern="0" cap="none" spc="0" normalizeH="0" baseline="0" noProof="0" dirty="0" smtClean="0">
                <a:ln>
                  <a:noFill/>
                </a:ln>
                <a:solidFill>
                  <a:srgbClr val="A50021"/>
                </a:solidFill>
                <a:effectLst/>
                <a:uLnTx/>
                <a:uFillTx/>
                <a:latin typeface="Courier New" pitchFamily="49" charset="0"/>
                <a:ea typeface="+mn-ea"/>
                <a:cs typeface="+mn-cs"/>
              </a:rPr>
              <a:t>action.</a:t>
            </a: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r>
              <a:rPr kumimoji="0" lang="fr-FR" sz="2400" b="0" i="0" u="none" strike="noStrike" kern="0" cap="none" spc="0" normalizeH="0" baseline="0" noProof="0" dirty="0" smtClean="0">
                <a:ln>
                  <a:noFill/>
                </a:ln>
                <a:solidFill>
                  <a:schemeClr val="tx1"/>
                </a:solidFill>
                <a:effectLst/>
                <a:uLnTx/>
                <a:uFillTx/>
                <a:latin typeface="+mn-lt"/>
                <a:ea typeface="+mn-ea"/>
                <a:cs typeface="+mn-cs"/>
              </a:rPr>
              <a:t>Peut être composé de (</a:t>
            </a:r>
            <a:r>
              <a:rPr kumimoji="0" lang="fr-FR" sz="2400" b="1" i="0" u="none" strike="noStrike" kern="0" cap="none" spc="0" normalizeH="0" baseline="0" noProof="0" dirty="0" smtClean="0">
                <a:ln>
                  <a:noFill/>
                </a:ln>
                <a:solidFill>
                  <a:srgbClr val="A50021"/>
                </a:solidFill>
                <a:effectLst/>
                <a:uLnTx/>
                <a:uFillTx/>
                <a:latin typeface="Courier New" pitchFamily="49" charset="0"/>
                <a:ea typeface="+mn-ea"/>
                <a:cs typeface="+mn-cs"/>
              </a:rPr>
              <a:t>INPUT type=…</a:t>
            </a:r>
            <a:r>
              <a:rPr kumimoji="0" lang="fr-FR" sz="2400" b="0" i="0" u="none" strike="noStrike" kern="0" cap="none" spc="0" normalizeH="0" baseline="0" noProof="0" dirty="0" smtClean="0">
                <a:ln>
                  <a:noFill/>
                </a:ln>
                <a:solidFill>
                  <a:schemeClr val="tx1"/>
                </a:solidFill>
                <a:effectLst/>
                <a:uLnTx/>
                <a:uFillTx/>
                <a:latin typeface="+mn-lt"/>
                <a:ea typeface="+mn-ea"/>
                <a:cs typeface="+mn-cs"/>
              </a:rPr>
              <a:t>):</a:t>
            </a:r>
          </a:p>
          <a:p>
            <a:pPr marL="908050" marR="0" lvl="1" indent="-436563" algn="l" defTabSz="914400" rtl="0" eaLnBrk="1" fontAlgn="base" latinLnBrk="0" hangingPunct="1">
              <a:lnSpc>
                <a:spcPct val="100000"/>
              </a:lnSpc>
              <a:spcBef>
                <a:spcPct val="20000"/>
              </a:spcBef>
              <a:spcAft>
                <a:spcPct val="0"/>
              </a:spcAft>
              <a:buClr>
                <a:schemeClr val="accent2"/>
              </a:buClr>
              <a:buSzTx/>
              <a:buFont typeface="Wingdings" pitchFamily="2" charset="2"/>
              <a:buChar char="n"/>
              <a:tabLst/>
              <a:defRPr/>
            </a:pPr>
            <a:r>
              <a:rPr kumimoji="0" lang="fr-FR" sz="2400" b="0" i="0" u="none" strike="noStrike" kern="0" cap="none" spc="0" normalizeH="0" baseline="0" noProof="0" dirty="0" smtClean="0">
                <a:ln>
                  <a:noFill/>
                </a:ln>
                <a:solidFill>
                  <a:schemeClr val="tx1"/>
                </a:solidFill>
                <a:effectLst/>
                <a:uLnTx/>
                <a:uFillTx/>
                <a:latin typeface="+mn-lt"/>
              </a:rPr>
              <a:t>Texte (</a:t>
            </a:r>
            <a:r>
              <a:rPr kumimoji="0" lang="fr-FR" sz="2400" b="1" i="0" u="none" strike="noStrike" kern="0" cap="none" spc="0" normalizeH="0" baseline="0" noProof="0" dirty="0" err="1" smtClean="0">
                <a:ln>
                  <a:noFill/>
                </a:ln>
                <a:solidFill>
                  <a:srgbClr val="A50021"/>
                </a:solidFill>
                <a:effectLst/>
                <a:uLnTx/>
                <a:uFillTx/>
                <a:latin typeface="Courier New" pitchFamily="49" charset="0"/>
              </a:rPr>
              <a:t>text</a:t>
            </a:r>
            <a:r>
              <a:rPr kumimoji="0" lang="fr-FR" sz="2400" b="0" i="0" u="none" strike="noStrike" kern="0" cap="none" spc="0" normalizeH="0" baseline="0" noProof="0" dirty="0" smtClean="0">
                <a:ln>
                  <a:noFill/>
                </a:ln>
                <a:solidFill>
                  <a:schemeClr val="tx1"/>
                </a:solidFill>
                <a:effectLst/>
                <a:uLnTx/>
                <a:uFillTx/>
                <a:latin typeface="+mn-lt"/>
              </a:rPr>
              <a:t>)</a:t>
            </a:r>
          </a:p>
          <a:p>
            <a:pPr marL="908050" marR="0" lvl="1" indent="-436563" algn="l" defTabSz="914400" rtl="0" eaLnBrk="1" fontAlgn="base" latinLnBrk="0" hangingPunct="1">
              <a:lnSpc>
                <a:spcPct val="100000"/>
              </a:lnSpc>
              <a:spcBef>
                <a:spcPct val="20000"/>
              </a:spcBef>
              <a:spcAft>
                <a:spcPct val="0"/>
              </a:spcAft>
              <a:buClr>
                <a:schemeClr val="accent2"/>
              </a:buClr>
              <a:buSzTx/>
              <a:buFont typeface="Wingdings" pitchFamily="2" charset="2"/>
              <a:buChar char="n"/>
              <a:tabLst/>
              <a:defRPr/>
            </a:pPr>
            <a:r>
              <a:rPr kumimoji="0" lang="fr-FR" sz="2400" b="0" i="0" u="none" strike="noStrike" kern="0" cap="none" spc="0" normalizeH="0" baseline="0" noProof="0" dirty="0" smtClean="0">
                <a:ln>
                  <a:noFill/>
                </a:ln>
                <a:solidFill>
                  <a:schemeClr val="tx1"/>
                </a:solidFill>
                <a:effectLst/>
                <a:uLnTx/>
                <a:uFillTx/>
                <a:latin typeface="+mn-lt"/>
              </a:rPr>
              <a:t>Cases à cocher (</a:t>
            </a:r>
            <a:r>
              <a:rPr kumimoji="0" lang="fr-FR" sz="2400" b="1" i="0" u="none" strike="noStrike" kern="0" cap="none" spc="0" normalizeH="0" baseline="0" noProof="0" dirty="0" err="1" smtClean="0">
                <a:ln>
                  <a:noFill/>
                </a:ln>
                <a:solidFill>
                  <a:srgbClr val="A50021"/>
                </a:solidFill>
                <a:effectLst/>
                <a:uLnTx/>
                <a:uFillTx/>
                <a:latin typeface="Courier New" pitchFamily="49" charset="0"/>
              </a:rPr>
              <a:t>checkbox</a:t>
            </a:r>
            <a:r>
              <a:rPr kumimoji="0" lang="fr-FR" sz="2400" b="0" i="0" u="none" strike="noStrike" kern="0" cap="none" spc="0" normalizeH="0" baseline="0" noProof="0" dirty="0" smtClean="0">
                <a:ln>
                  <a:noFill/>
                </a:ln>
                <a:solidFill>
                  <a:schemeClr val="tx1"/>
                </a:solidFill>
                <a:effectLst/>
                <a:uLnTx/>
                <a:uFillTx/>
                <a:latin typeface="+mn-lt"/>
              </a:rPr>
              <a:t>)</a:t>
            </a:r>
          </a:p>
          <a:p>
            <a:pPr marL="908050" marR="0" lvl="1" indent="-436563" algn="l" defTabSz="914400" rtl="0" eaLnBrk="1" fontAlgn="base" latinLnBrk="0" hangingPunct="1">
              <a:lnSpc>
                <a:spcPct val="100000"/>
              </a:lnSpc>
              <a:spcBef>
                <a:spcPct val="20000"/>
              </a:spcBef>
              <a:spcAft>
                <a:spcPct val="0"/>
              </a:spcAft>
              <a:buClr>
                <a:schemeClr val="accent2"/>
              </a:buClr>
              <a:buSzTx/>
              <a:buFont typeface="Wingdings" pitchFamily="2" charset="2"/>
              <a:buChar char="n"/>
              <a:tabLst/>
              <a:defRPr/>
            </a:pPr>
            <a:r>
              <a:rPr kumimoji="0" lang="fr-FR" sz="2400" b="0" i="0" u="none" strike="noStrike" kern="0" cap="none" spc="0" normalizeH="0" baseline="0" noProof="0" dirty="0" smtClean="0">
                <a:ln>
                  <a:noFill/>
                </a:ln>
                <a:solidFill>
                  <a:schemeClr val="tx1"/>
                </a:solidFill>
                <a:effectLst/>
                <a:uLnTx/>
                <a:uFillTx/>
                <a:latin typeface="+mn-lt"/>
              </a:rPr>
              <a:t>Bouton d'envoi, reset (</a:t>
            </a:r>
            <a:r>
              <a:rPr kumimoji="0" lang="fr-FR" sz="2400" b="1" i="0" u="none" strike="noStrike" kern="0" cap="none" spc="0" normalizeH="0" baseline="0" noProof="0" dirty="0" err="1" smtClean="0">
                <a:ln>
                  <a:noFill/>
                </a:ln>
                <a:solidFill>
                  <a:srgbClr val="A50021"/>
                </a:solidFill>
                <a:effectLst/>
                <a:uLnTx/>
                <a:uFillTx/>
                <a:latin typeface="Courier New" pitchFamily="49" charset="0"/>
              </a:rPr>
              <a:t>submit</a:t>
            </a:r>
            <a:r>
              <a:rPr kumimoji="0" lang="fr-FR" sz="2400" b="1" i="0" u="none" strike="noStrike" kern="0" cap="none" spc="0" normalizeH="0" baseline="0" noProof="0" dirty="0" smtClean="0">
                <a:ln>
                  <a:noFill/>
                </a:ln>
                <a:solidFill>
                  <a:srgbClr val="A50021"/>
                </a:solidFill>
                <a:effectLst/>
                <a:uLnTx/>
                <a:uFillTx/>
                <a:latin typeface="Courier New" pitchFamily="49" charset="0"/>
              </a:rPr>
              <a:t>, reset</a:t>
            </a:r>
            <a:r>
              <a:rPr kumimoji="0" lang="fr-FR" sz="2400" b="0" i="0" u="none" strike="noStrike" kern="0" cap="none" spc="0" normalizeH="0" baseline="0" noProof="0" dirty="0" smtClean="0">
                <a:ln>
                  <a:noFill/>
                </a:ln>
                <a:solidFill>
                  <a:schemeClr val="tx1"/>
                </a:solidFill>
                <a:effectLst/>
                <a:uLnTx/>
                <a:uFillTx/>
                <a:latin typeface="+mn-lt"/>
              </a:rPr>
              <a:t>)</a:t>
            </a:r>
          </a:p>
          <a:p>
            <a:pPr marL="908050" marR="0" lvl="1" indent="-436563" algn="l" defTabSz="914400" rtl="0" eaLnBrk="1" fontAlgn="base" latinLnBrk="0" hangingPunct="1">
              <a:lnSpc>
                <a:spcPct val="100000"/>
              </a:lnSpc>
              <a:spcBef>
                <a:spcPct val="20000"/>
              </a:spcBef>
              <a:spcAft>
                <a:spcPct val="0"/>
              </a:spcAft>
              <a:buClr>
                <a:schemeClr val="accent2"/>
              </a:buClr>
              <a:buSzTx/>
              <a:buFont typeface="Wingdings" pitchFamily="2" charset="2"/>
              <a:buChar char="n"/>
              <a:tabLst/>
              <a:defRPr/>
            </a:pPr>
            <a:r>
              <a:rPr kumimoji="0" lang="fr-FR" sz="2400" b="0" i="0" u="none" strike="noStrike" kern="0" cap="none" spc="0" normalizeH="0" baseline="0" noProof="0" dirty="0" err="1" smtClean="0">
                <a:ln>
                  <a:noFill/>
                </a:ln>
                <a:solidFill>
                  <a:schemeClr val="tx1"/>
                </a:solidFill>
                <a:effectLst/>
                <a:uLnTx/>
                <a:uFillTx/>
                <a:latin typeface="+mn-lt"/>
              </a:rPr>
              <a:t>Password</a:t>
            </a:r>
            <a:r>
              <a:rPr kumimoji="0" lang="fr-FR" sz="2400" b="0" i="0" u="none" strike="noStrike" kern="0" cap="none" spc="0" normalizeH="0" baseline="0" noProof="0" dirty="0" smtClean="0">
                <a:ln>
                  <a:noFill/>
                </a:ln>
                <a:solidFill>
                  <a:schemeClr val="tx1"/>
                </a:solidFill>
                <a:effectLst/>
                <a:uLnTx/>
                <a:uFillTx/>
                <a:latin typeface="+mn-lt"/>
              </a:rPr>
              <a:t> (</a:t>
            </a:r>
            <a:r>
              <a:rPr kumimoji="0" lang="fr-FR" sz="2400" b="1" i="0" u="none" strike="noStrike" kern="0" cap="none" spc="0" normalizeH="0" baseline="0" noProof="0" dirty="0" err="1" smtClean="0">
                <a:ln>
                  <a:noFill/>
                </a:ln>
                <a:solidFill>
                  <a:srgbClr val="A50021"/>
                </a:solidFill>
                <a:effectLst/>
                <a:uLnTx/>
                <a:uFillTx/>
                <a:latin typeface="Courier New" pitchFamily="49" charset="0"/>
              </a:rPr>
              <a:t>password</a:t>
            </a:r>
            <a:r>
              <a:rPr kumimoji="0" lang="fr-FR" sz="2400" b="0" i="0" u="none" strike="noStrike" kern="0" cap="none" spc="0" normalizeH="0" baseline="0" noProof="0" dirty="0" smtClean="0">
                <a:ln>
                  <a:noFill/>
                </a:ln>
                <a:solidFill>
                  <a:schemeClr val="tx1"/>
                </a:solidFill>
                <a:effectLst/>
                <a:uLnTx/>
                <a:uFillTx/>
                <a:latin typeface="+mn-lt"/>
              </a:rPr>
              <a:t>)</a:t>
            </a:r>
          </a:p>
          <a:p>
            <a:pPr marL="908050" marR="0" lvl="1" indent="-436563" algn="l" defTabSz="914400" rtl="0" eaLnBrk="1" fontAlgn="base" latinLnBrk="0" hangingPunct="1">
              <a:lnSpc>
                <a:spcPct val="100000"/>
              </a:lnSpc>
              <a:spcBef>
                <a:spcPct val="20000"/>
              </a:spcBef>
              <a:spcAft>
                <a:spcPct val="0"/>
              </a:spcAft>
              <a:buClr>
                <a:schemeClr val="accent2"/>
              </a:buClr>
              <a:buSzTx/>
              <a:buFont typeface="Wingdings" pitchFamily="2" charset="2"/>
              <a:buChar char="n"/>
              <a:tabLst/>
              <a:defRPr/>
            </a:pPr>
            <a:r>
              <a:rPr kumimoji="0" lang="fr-FR" sz="2400" b="0" i="0" u="none" strike="noStrike" kern="0" cap="none" spc="0" normalizeH="0" baseline="0" noProof="0" dirty="0" smtClean="0">
                <a:ln>
                  <a:noFill/>
                </a:ln>
                <a:solidFill>
                  <a:schemeClr val="tx1"/>
                </a:solidFill>
                <a:effectLst/>
                <a:uLnTx/>
                <a:uFillTx/>
                <a:latin typeface="+mn-lt"/>
              </a:rPr>
              <a:t>Bouton radio (</a:t>
            </a:r>
            <a:r>
              <a:rPr kumimoji="0" lang="fr-FR" sz="2400" b="1" i="0" u="none" strike="noStrike" kern="0" cap="none" spc="0" normalizeH="0" baseline="0" noProof="0" dirty="0" smtClean="0">
                <a:ln>
                  <a:noFill/>
                </a:ln>
                <a:solidFill>
                  <a:srgbClr val="A50021"/>
                </a:solidFill>
                <a:effectLst/>
                <a:uLnTx/>
                <a:uFillTx/>
                <a:latin typeface="Courier New" pitchFamily="49" charset="0"/>
              </a:rPr>
              <a:t>radio</a:t>
            </a:r>
            <a:r>
              <a:rPr kumimoji="0" lang="fr-FR" sz="2400" b="0" i="0" u="none" strike="noStrike" kern="0" cap="none" spc="0" normalizeH="0" baseline="0" noProof="0" dirty="0" smtClean="0">
                <a:ln>
                  <a:noFill/>
                </a:ln>
                <a:solidFill>
                  <a:schemeClr val="tx1"/>
                </a:solidFill>
                <a:effectLst/>
                <a:uLnTx/>
                <a:uFillTx/>
                <a:latin typeface="+mn-lt"/>
              </a:rPr>
              <a:t>)</a:t>
            </a: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r>
              <a:rPr kumimoji="0" lang="fr-FR" sz="2400" b="0" i="0" u="none" strike="noStrike" kern="0" cap="none" spc="0" normalizeH="0" baseline="0" noProof="0" dirty="0" smtClean="0">
                <a:ln>
                  <a:noFill/>
                </a:ln>
                <a:solidFill>
                  <a:schemeClr val="tx1"/>
                </a:solidFill>
                <a:effectLst/>
                <a:uLnTx/>
                <a:uFillTx/>
                <a:latin typeface="+mn-lt"/>
                <a:ea typeface="+mn-ea"/>
                <a:cs typeface="+mn-cs"/>
              </a:rPr>
              <a:t>Ou de liste de sélection </a:t>
            </a:r>
          </a:p>
          <a:p>
            <a:pPr marL="469900" marR="0" lvl="0" indent="-469900" algn="l" defTabSz="914400" rtl="0" eaLnBrk="1" fontAlgn="base" latinLnBrk="0" hangingPunct="1">
              <a:lnSpc>
                <a:spcPct val="100000"/>
              </a:lnSpc>
              <a:spcBef>
                <a:spcPct val="20000"/>
              </a:spcBef>
              <a:spcAft>
                <a:spcPct val="0"/>
              </a:spcAft>
              <a:buClr>
                <a:schemeClr val="accent2"/>
              </a:buClr>
              <a:buSzTx/>
              <a:tabLst/>
              <a:defRPr/>
            </a:pPr>
            <a:r>
              <a:rPr kumimoji="0" lang="fr-FR" sz="2400" b="0" i="0" u="none" strike="noStrike" kern="0" cap="none" spc="0" normalizeH="0" baseline="0" noProof="0" dirty="0" smtClean="0">
                <a:ln>
                  <a:noFill/>
                </a:ln>
                <a:solidFill>
                  <a:schemeClr val="tx1"/>
                </a:solidFill>
                <a:effectLst/>
                <a:uLnTx/>
                <a:uFillTx/>
                <a:latin typeface="+mn-lt"/>
                <a:ea typeface="+mn-ea"/>
                <a:cs typeface="+mn-cs"/>
              </a:rPr>
              <a:t>(</a:t>
            </a:r>
            <a:r>
              <a:rPr kumimoji="0" lang="fr-FR" sz="2400" b="1" i="0" u="none" strike="noStrike" kern="0" cap="none" spc="0" normalizeH="0" baseline="0" noProof="0" dirty="0" smtClean="0">
                <a:ln>
                  <a:noFill/>
                </a:ln>
                <a:solidFill>
                  <a:srgbClr val="A50021"/>
                </a:solidFill>
                <a:effectLst/>
                <a:uLnTx/>
                <a:uFillTx/>
                <a:latin typeface="Courier New" pitchFamily="49" charset="0"/>
                <a:ea typeface="+mn-ea"/>
                <a:cs typeface="+mn-cs"/>
              </a:rPr>
              <a:t>SELECT </a:t>
            </a:r>
            <a:r>
              <a:rPr kumimoji="0" lang="fr-FR" sz="2400" b="1" i="0" u="none" strike="noStrike" kern="0" cap="none" spc="0" normalizeH="0" baseline="0" noProof="0" dirty="0" err="1" smtClean="0">
                <a:ln>
                  <a:noFill/>
                </a:ln>
                <a:solidFill>
                  <a:srgbClr val="A50021"/>
                </a:solidFill>
                <a:effectLst/>
                <a:uLnTx/>
                <a:uFillTx/>
                <a:latin typeface="Courier New" pitchFamily="49" charset="0"/>
                <a:ea typeface="+mn-ea"/>
                <a:cs typeface="+mn-cs"/>
              </a:rPr>
              <a:t>name</a:t>
            </a:r>
            <a:r>
              <a:rPr kumimoji="0" lang="fr-FR" sz="2400" b="1" i="0" u="none" strike="noStrike" kern="0" cap="none" spc="0" normalizeH="0" baseline="0" noProof="0" dirty="0" smtClean="0">
                <a:ln>
                  <a:noFill/>
                </a:ln>
                <a:solidFill>
                  <a:srgbClr val="A50021"/>
                </a:solidFill>
                <a:effectLst/>
                <a:uLnTx/>
                <a:uFillTx/>
                <a:latin typeface="Courier New" pitchFamily="49" charset="0"/>
                <a:ea typeface="+mn-ea"/>
                <a:cs typeface="+mn-cs"/>
              </a:rPr>
              <a:t>=</a:t>
            </a:r>
            <a:r>
              <a:rPr kumimoji="0" lang="fr-FR" sz="2400" b="0" i="0" u="none" strike="noStrike" kern="0" cap="none" spc="0" normalizeH="0" baseline="0" noProof="0" dirty="0" smtClean="0">
                <a:ln>
                  <a:noFill/>
                </a:ln>
                <a:solidFill>
                  <a:schemeClr val="tx1"/>
                </a:solidFill>
                <a:effectLst/>
                <a:uLnTx/>
                <a:uFillTx/>
                <a:latin typeface="+mn-lt"/>
                <a:ea typeface="+mn-ea"/>
                <a:cs typeface="+mn-cs"/>
              </a:rPr>
              <a:t>), zone de texte (</a:t>
            </a:r>
            <a:r>
              <a:rPr kumimoji="0" lang="fr-FR" sz="2400" b="1" i="0" u="none" strike="noStrike" kern="0" cap="none" spc="0" normalizeH="0" baseline="0" noProof="0" dirty="0" err="1" smtClean="0">
                <a:ln>
                  <a:noFill/>
                </a:ln>
                <a:solidFill>
                  <a:srgbClr val="A50021"/>
                </a:solidFill>
                <a:effectLst/>
                <a:uLnTx/>
                <a:uFillTx/>
                <a:latin typeface="Courier New" pitchFamily="49" charset="0"/>
                <a:ea typeface="+mn-ea"/>
                <a:cs typeface="+mn-cs"/>
              </a:rPr>
              <a:t>textarea</a:t>
            </a:r>
            <a:r>
              <a:rPr kumimoji="0" lang="fr-FR" sz="2400" b="0" i="0" u="none" strike="noStrike" kern="0" cap="none" spc="0" normalizeH="0" baseline="0" noProof="0" dirty="0" smtClean="0">
                <a:ln>
                  <a:noFill/>
                </a:ln>
                <a:solidFill>
                  <a:schemeClr val="tx1"/>
                </a:solidFill>
                <a:effectLst/>
                <a:uLnTx/>
                <a:uFillTx/>
                <a:latin typeface="+mn-lt"/>
                <a:ea typeface="+mn-ea"/>
                <a:cs typeface="+mn-cs"/>
              </a:rPr>
              <a:t>)</a:t>
            </a:r>
          </a:p>
          <a:p>
            <a:pPr marL="908050" marR="0" lvl="1" indent="-436563" algn="l" defTabSz="914400" rtl="0" eaLnBrk="1" fontAlgn="base" latinLnBrk="0" hangingPunct="1">
              <a:lnSpc>
                <a:spcPct val="100000"/>
              </a:lnSpc>
              <a:spcBef>
                <a:spcPct val="20000"/>
              </a:spcBef>
              <a:spcAft>
                <a:spcPct val="0"/>
              </a:spcAft>
              <a:buClr>
                <a:schemeClr val="accent2"/>
              </a:buClr>
              <a:buSzTx/>
              <a:buFont typeface="Wingdings" pitchFamily="2" charset="2"/>
              <a:buChar char="n"/>
              <a:tabLst/>
              <a:defRPr/>
            </a:pPr>
            <a:endParaRPr kumimoji="0" lang="fr-FR" sz="2400" b="0" i="0" u="none" strike="noStrike" kern="0" cap="none" spc="0" normalizeH="0" baseline="0" noProof="0" dirty="0">
              <a:ln>
                <a:noFill/>
              </a:ln>
              <a:solidFill>
                <a:schemeClr val="tx1"/>
              </a:solidFill>
              <a:effectLst/>
              <a:uLnTx/>
              <a:uFillTx/>
              <a:latin typeface="+mn-lt"/>
            </a:endParaRPr>
          </a:p>
        </p:txBody>
      </p:sp>
      <p:pic>
        <p:nvPicPr>
          <p:cNvPr id="8" name="Picture 4" descr="texte"/>
          <p:cNvPicPr>
            <a:picLocks noChangeAspect="1" noChangeArrowheads="1"/>
          </p:cNvPicPr>
          <p:nvPr/>
        </p:nvPicPr>
        <p:blipFill>
          <a:blip r:embed="rId3"/>
          <a:srcRect/>
          <a:stretch>
            <a:fillRect/>
          </a:stretch>
        </p:blipFill>
        <p:spPr bwMode="auto">
          <a:xfrm>
            <a:off x="3929058" y="3143248"/>
            <a:ext cx="2076450" cy="360362"/>
          </a:xfrm>
          <a:prstGeom prst="rect">
            <a:avLst/>
          </a:prstGeom>
          <a:noFill/>
        </p:spPr>
      </p:pic>
      <p:pic>
        <p:nvPicPr>
          <p:cNvPr id="9" name="Picture 5" descr="checkbox"/>
          <p:cNvPicPr>
            <a:picLocks noChangeAspect="1" noChangeArrowheads="1"/>
          </p:cNvPicPr>
          <p:nvPr/>
        </p:nvPicPr>
        <p:blipFill>
          <a:blip r:embed="rId4"/>
          <a:srcRect/>
          <a:stretch>
            <a:fillRect/>
          </a:stretch>
        </p:blipFill>
        <p:spPr bwMode="auto">
          <a:xfrm>
            <a:off x="6215074" y="3571876"/>
            <a:ext cx="1476375" cy="457200"/>
          </a:xfrm>
          <a:prstGeom prst="rect">
            <a:avLst/>
          </a:prstGeom>
          <a:noFill/>
        </p:spPr>
      </p:pic>
      <p:pic>
        <p:nvPicPr>
          <p:cNvPr id="10" name="Picture 7" descr="envoyer"/>
          <p:cNvPicPr>
            <a:picLocks noChangeAspect="1" noChangeArrowheads="1"/>
          </p:cNvPicPr>
          <p:nvPr/>
        </p:nvPicPr>
        <p:blipFill>
          <a:blip r:embed="rId5"/>
          <a:srcRect/>
          <a:stretch>
            <a:fillRect/>
          </a:stretch>
        </p:blipFill>
        <p:spPr bwMode="auto">
          <a:xfrm>
            <a:off x="7643834" y="4071942"/>
            <a:ext cx="1103313" cy="382587"/>
          </a:xfrm>
          <a:prstGeom prst="rect">
            <a:avLst/>
          </a:prstGeom>
          <a:noFill/>
        </p:spPr>
      </p:pic>
      <p:pic>
        <p:nvPicPr>
          <p:cNvPr id="11" name="Picture 8" descr="radio"/>
          <p:cNvPicPr>
            <a:picLocks noChangeAspect="1" noChangeArrowheads="1"/>
          </p:cNvPicPr>
          <p:nvPr/>
        </p:nvPicPr>
        <p:blipFill>
          <a:blip r:embed="rId6"/>
          <a:srcRect/>
          <a:stretch>
            <a:fillRect/>
          </a:stretch>
        </p:blipFill>
        <p:spPr bwMode="auto">
          <a:xfrm>
            <a:off x="5072066" y="4929198"/>
            <a:ext cx="1074737" cy="387350"/>
          </a:xfrm>
          <a:prstGeom prst="rect">
            <a:avLst/>
          </a:prstGeom>
          <a:noFill/>
        </p:spPr>
      </p:pic>
      <p:pic>
        <p:nvPicPr>
          <p:cNvPr id="12" name="Picture 9" descr="passwd"/>
          <p:cNvPicPr>
            <a:picLocks noChangeAspect="1" noChangeArrowheads="1"/>
          </p:cNvPicPr>
          <p:nvPr/>
        </p:nvPicPr>
        <p:blipFill>
          <a:blip r:embed="rId7"/>
          <a:srcRect/>
          <a:stretch>
            <a:fillRect/>
          </a:stretch>
        </p:blipFill>
        <p:spPr bwMode="auto">
          <a:xfrm>
            <a:off x="5214942" y="4500570"/>
            <a:ext cx="1966912" cy="311150"/>
          </a:xfrm>
          <a:prstGeom prst="rect">
            <a:avLst/>
          </a:prstGeom>
          <a:noFill/>
        </p:spPr>
      </p:pic>
      <p:pic>
        <p:nvPicPr>
          <p:cNvPr id="13" name="Picture 10" descr="listemult"/>
          <p:cNvPicPr>
            <a:picLocks noChangeAspect="1" noChangeArrowheads="1"/>
          </p:cNvPicPr>
          <p:nvPr/>
        </p:nvPicPr>
        <p:blipFill>
          <a:blip r:embed="rId8"/>
          <a:srcRect/>
          <a:stretch>
            <a:fillRect/>
          </a:stretch>
        </p:blipFill>
        <p:spPr bwMode="auto">
          <a:xfrm>
            <a:off x="7429520" y="5286388"/>
            <a:ext cx="1169987" cy="106521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Espace réservé du numéro de diapositive 3"/>
          <p:cNvSpPr>
            <a:spLocks noGrp="1"/>
          </p:cNvSpPr>
          <p:nvPr>
            <p:ph type="sldNum" sz="quarter" idx="11"/>
          </p:nvPr>
        </p:nvSpPr>
        <p:spPr>
          <a:noFill/>
        </p:spPr>
        <p:txBody>
          <a:bodyPr/>
          <a:lstStyle/>
          <a:p>
            <a:fld id="{73C6FEC0-08BA-4B05-90F7-DBF886F0ED3B}" type="slidenum">
              <a:rPr lang="fr-CA" smtClean="0"/>
              <a:pPr/>
              <a:t>3</a:t>
            </a:fld>
            <a:endParaRPr lang="fr-CA" dirty="0" smtClean="0"/>
          </a:p>
        </p:txBody>
      </p:sp>
      <p:sp>
        <p:nvSpPr>
          <p:cNvPr id="1028" name="Rectangle 2"/>
          <p:cNvSpPr>
            <a:spLocks noGrp="1" noChangeArrowheads="1"/>
          </p:cNvSpPr>
          <p:nvPr>
            <p:ph type="title"/>
          </p:nvPr>
        </p:nvSpPr>
        <p:spPr/>
        <p:txBody>
          <a:bodyPr/>
          <a:lstStyle/>
          <a:p>
            <a:r>
              <a:rPr lang="fr-CA" smtClean="0"/>
              <a:t>Le fonctionnement du formulaire</a:t>
            </a:r>
          </a:p>
        </p:txBody>
      </p:sp>
      <p:graphicFrame>
        <p:nvGraphicFramePr>
          <p:cNvPr id="1026" name="Object 3"/>
          <p:cNvGraphicFramePr>
            <a:graphicFrameLocks noChangeAspect="1"/>
          </p:cNvGraphicFramePr>
          <p:nvPr/>
        </p:nvGraphicFramePr>
        <p:xfrm>
          <a:off x="285720" y="2357430"/>
          <a:ext cx="8229600" cy="3190875"/>
        </p:xfrm>
        <a:graphic>
          <a:graphicData uri="http://schemas.openxmlformats.org/presentationml/2006/ole">
            <p:oleObj spid="_x0000_s1026" name="Image File" r:id="rId4" imgW="4197104" imgH="1627635" progId="">
              <p:embed/>
            </p:oleObj>
          </a:graphicData>
        </a:graphic>
      </p:graphicFrame>
      <p:sp>
        <p:nvSpPr>
          <p:cNvPr id="1029" name="Text Box 4"/>
          <p:cNvSpPr txBox="1">
            <a:spLocks noChangeArrowheads="1"/>
          </p:cNvSpPr>
          <p:nvPr/>
        </p:nvSpPr>
        <p:spPr bwMode="auto">
          <a:xfrm>
            <a:off x="762000" y="2667000"/>
            <a:ext cx="1143000" cy="396875"/>
          </a:xfrm>
          <a:prstGeom prst="rect">
            <a:avLst/>
          </a:prstGeom>
          <a:noFill/>
          <a:ln w="12700">
            <a:noFill/>
            <a:miter lim="800000"/>
            <a:headEnd type="none" w="sm" len="sm"/>
            <a:tailEnd type="none" w="sm" len="sm"/>
          </a:ln>
        </p:spPr>
        <p:txBody>
          <a:bodyPr>
            <a:spAutoFit/>
          </a:bodyPr>
          <a:lstStyle/>
          <a:p>
            <a:pPr>
              <a:spcBef>
                <a:spcPct val="50000"/>
              </a:spcBef>
            </a:pPr>
            <a:r>
              <a:rPr lang="fr-CA">
                <a:solidFill>
                  <a:schemeClr val="hlink"/>
                </a:solidFill>
              </a:rPr>
              <a:t>Fureteur</a:t>
            </a:r>
          </a:p>
        </p:txBody>
      </p:sp>
      <p:sp>
        <p:nvSpPr>
          <p:cNvPr id="1030" name="Text Box 5"/>
          <p:cNvSpPr txBox="1">
            <a:spLocks noChangeArrowheads="1"/>
          </p:cNvSpPr>
          <p:nvPr/>
        </p:nvSpPr>
        <p:spPr bwMode="auto">
          <a:xfrm>
            <a:off x="4800600" y="2460625"/>
            <a:ext cx="1219200" cy="396875"/>
          </a:xfrm>
          <a:prstGeom prst="rect">
            <a:avLst/>
          </a:prstGeom>
          <a:noFill/>
          <a:ln w="12700">
            <a:noFill/>
            <a:miter lim="800000"/>
            <a:headEnd type="none" w="sm" len="sm"/>
            <a:tailEnd type="none" w="sm" len="sm"/>
          </a:ln>
        </p:spPr>
        <p:txBody>
          <a:bodyPr>
            <a:spAutoFit/>
          </a:bodyPr>
          <a:lstStyle/>
          <a:p>
            <a:pPr>
              <a:spcBef>
                <a:spcPct val="50000"/>
              </a:spcBef>
            </a:pPr>
            <a:r>
              <a:rPr lang="fr-CA">
                <a:solidFill>
                  <a:schemeClr val="hlink"/>
                </a:solidFill>
              </a:rPr>
              <a:t>Serveur</a:t>
            </a:r>
          </a:p>
        </p:txBody>
      </p:sp>
      <p:sp>
        <p:nvSpPr>
          <p:cNvPr id="1031" name="Text Box 6"/>
          <p:cNvSpPr txBox="1">
            <a:spLocks noChangeArrowheads="1"/>
          </p:cNvSpPr>
          <p:nvPr/>
        </p:nvSpPr>
        <p:spPr bwMode="auto">
          <a:xfrm>
            <a:off x="304800" y="4724400"/>
            <a:ext cx="1828800" cy="942975"/>
          </a:xfrm>
          <a:prstGeom prst="rect">
            <a:avLst/>
          </a:prstGeom>
          <a:noFill/>
          <a:ln w="12700">
            <a:noFill/>
            <a:miter lim="800000"/>
            <a:headEnd type="none" w="sm" len="sm"/>
            <a:tailEnd type="none" w="sm" len="sm"/>
          </a:ln>
        </p:spPr>
        <p:txBody>
          <a:bodyPr>
            <a:spAutoFit/>
          </a:bodyPr>
          <a:lstStyle/>
          <a:p>
            <a:pPr>
              <a:spcBef>
                <a:spcPct val="50000"/>
              </a:spcBef>
            </a:pPr>
            <a:r>
              <a:rPr lang="fr-CA" sz="1400" b="1"/>
              <a:t>L'usager remplit les champs du formulaire et le soumet.</a:t>
            </a:r>
          </a:p>
        </p:txBody>
      </p:sp>
      <p:sp>
        <p:nvSpPr>
          <p:cNvPr id="1032" name="Text Box 7"/>
          <p:cNvSpPr txBox="1">
            <a:spLocks noChangeArrowheads="1"/>
          </p:cNvSpPr>
          <p:nvPr/>
        </p:nvSpPr>
        <p:spPr bwMode="auto">
          <a:xfrm>
            <a:off x="2438400" y="2667000"/>
            <a:ext cx="2057400" cy="549275"/>
          </a:xfrm>
          <a:prstGeom prst="rect">
            <a:avLst/>
          </a:prstGeom>
          <a:noFill/>
          <a:ln w="12700">
            <a:noFill/>
            <a:miter lim="800000"/>
            <a:headEnd type="none" w="sm" len="sm"/>
            <a:tailEnd type="none" w="sm" len="sm"/>
          </a:ln>
        </p:spPr>
        <p:txBody>
          <a:bodyPr>
            <a:spAutoFit/>
          </a:bodyPr>
          <a:lstStyle/>
          <a:p>
            <a:pPr>
              <a:spcBef>
                <a:spcPct val="50000"/>
              </a:spcBef>
            </a:pPr>
            <a:r>
              <a:rPr lang="fr-CA" sz="1400" b="1"/>
              <a:t>Le document HTML est envoyé au client</a:t>
            </a:r>
            <a:r>
              <a:rPr lang="fr-CA" sz="1600" b="1"/>
              <a:t>.</a:t>
            </a:r>
          </a:p>
        </p:txBody>
      </p:sp>
      <p:sp>
        <p:nvSpPr>
          <p:cNvPr id="1033" name="Text Box 8"/>
          <p:cNvSpPr txBox="1">
            <a:spLocks noChangeArrowheads="1"/>
          </p:cNvSpPr>
          <p:nvPr/>
        </p:nvSpPr>
        <p:spPr bwMode="auto">
          <a:xfrm>
            <a:off x="2438400" y="4724400"/>
            <a:ext cx="2362200" cy="730250"/>
          </a:xfrm>
          <a:prstGeom prst="rect">
            <a:avLst/>
          </a:prstGeom>
          <a:noFill/>
          <a:ln w="12700">
            <a:noFill/>
            <a:miter lim="800000"/>
            <a:headEnd type="none" w="sm" len="sm"/>
            <a:tailEnd type="none" w="sm" len="sm"/>
          </a:ln>
        </p:spPr>
        <p:txBody>
          <a:bodyPr>
            <a:spAutoFit/>
          </a:bodyPr>
          <a:lstStyle/>
          <a:p>
            <a:pPr>
              <a:spcBef>
                <a:spcPct val="50000"/>
              </a:spcBef>
            </a:pPr>
            <a:r>
              <a:rPr lang="fr-CA" sz="1400" b="1"/>
              <a:t>Les données du formulaire sont envoyées au serveur.</a:t>
            </a:r>
          </a:p>
        </p:txBody>
      </p:sp>
      <p:sp>
        <p:nvSpPr>
          <p:cNvPr id="1034" name="Text Box 9"/>
          <p:cNvSpPr txBox="1">
            <a:spLocks noChangeArrowheads="1"/>
          </p:cNvSpPr>
          <p:nvPr/>
        </p:nvSpPr>
        <p:spPr bwMode="auto">
          <a:xfrm>
            <a:off x="4800600" y="3886200"/>
            <a:ext cx="1600200" cy="517525"/>
          </a:xfrm>
          <a:prstGeom prst="rect">
            <a:avLst/>
          </a:prstGeom>
          <a:noFill/>
          <a:ln w="12700">
            <a:noFill/>
            <a:miter lim="800000"/>
            <a:headEnd type="none" w="sm" len="sm"/>
            <a:tailEnd type="none" w="sm" len="sm"/>
          </a:ln>
        </p:spPr>
        <p:txBody>
          <a:bodyPr>
            <a:spAutoFit/>
          </a:bodyPr>
          <a:lstStyle/>
          <a:p>
            <a:pPr>
              <a:spcBef>
                <a:spcPct val="50000"/>
              </a:spcBef>
            </a:pPr>
            <a:r>
              <a:rPr lang="fr-CA" sz="1400" b="1"/>
              <a:t>Un script traite les données.</a:t>
            </a:r>
          </a:p>
        </p:txBody>
      </p:sp>
      <p:sp>
        <p:nvSpPr>
          <p:cNvPr id="1035" name="Text Box 10"/>
          <p:cNvSpPr txBox="1">
            <a:spLocks noChangeArrowheads="1"/>
          </p:cNvSpPr>
          <p:nvPr/>
        </p:nvSpPr>
        <p:spPr bwMode="auto">
          <a:xfrm>
            <a:off x="6705600" y="3886200"/>
            <a:ext cx="2286000" cy="1155700"/>
          </a:xfrm>
          <a:prstGeom prst="rect">
            <a:avLst/>
          </a:prstGeom>
          <a:noFill/>
          <a:ln w="12700">
            <a:noFill/>
            <a:miter lim="800000"/>
            <a:headEnd type="none" w="sm" len="sm"/>
            <a:tailEnd type="none" w="sm" len="sm"/>
          </a:ln>
        </p:spPr>
        <p:txBody>
          <a:bodyPr>
            <a:spAutoFit/>
          </a:bodyPr>
          <a:lstStyle/>
          <a:p>
            <a:pPr>
              <a:spcBef>
                <a:spcPct val="50000"/>
              </a:spcBef>
            </a:pPr>
            <a:r>
              <a:rPr lang="fr-CA" sz="1400" b="1"/>
              <a:t>Les données traitées sont envoyées et conservées dans un fichier ou une base de données.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Traitement d'un formulaire grâce à PHP</a:t>
            </a:r>
            <a:endParaRPr lang="fr-FR" dirty="0"/>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30</a:t>
            </a:fld>
            <a:endParaRPr lang="fr-FR"/>
          </a:p>
        </p:txBody>
      </p:sp>
      <p:sp>
        <p:nvSpPr>
          <p:cNvPr id="8" name="Rectangle 3"/>
          <p:cNvSpPr txBox="1">
            <a:spLocks noChangeArrowheads="1"/>
          </p:cNvSpPr>
          <p:nvPr/>
        </p:nvSpPr>
        <p:spPr bwMode="auto">
          <a:xfrm>
            <a:off x="504825" y="1763713"/>
            <a:ext cx="9072563" cy="4989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r>
              <a:rPr kumimoji="0" lang="fr-FR" sz="2400" b="1" i="0" u="none" strike="noStrike" kern="0" cap="none" spc="0" normalizeH="0" baseline="0" noProof="0" dirty="0" smtClean="0">
                <a:ln>
                  <a:noFill/>
                </a:ln>
                <a:solidFill>
                  <a:schemeClr val="tx1"/>
                </a:solidFill>
                <a:effectLst/>
                <a:uLnTx/>
                <a:uFillTx/>
                <a:latin typeface="+mn-lt"/>
                <a:ea typeface="+mn-ea"/>
                <a:cs typeface="+mn-cs"/>
              </a:rPr>
              <a:t>Exemple 1</a:t>
            </a: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endParaRPr lang="fr-FR" sz="2400" b="1" kern="0" dirty="0" smtClean="0">
              <a:latin typeface="+mn-lt"/>
            </a:endParaRP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endParaRPr kumimoji="0" lang="fr-FR" sz="2400" b="1" i="0" u="none" strike="noStrike" kern="0" cap="none" spc="0" normalizeH="0" baseline="0" noProof="0" dirty="0" smtClean="0">
              <a:ln>
                <a:noFill/>
              </a:ln>
              <a:solidFill>
                <a:schemeClr val="tx1"/>
              </a:solidFill>
              <a:effectLst/>
              <a:uLnTx/>
              <a:uFillTx/>
              <a:latin typeface="+mn-lt"/>
              <a:ea typeface="+mn-ea"/>
              <a:cs typeface="+mn-cs"/>
            </a:endParaRP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a:pPr>
            <a:endParaRPr kumimoji="0" lang="fr-FR" sz="2400" b="0" i="0" u="none" strike="noStrike" kern="0" cap="none" spc="0" normalizeH="0" baseline="0" noProof="0" dirty="0" smtClean="0">
              <a:ln>
                <a:noFill/>
              </a:ln>
              <a:solidFill>
                <a:schemeClr val="tx1"/>
              </a:solidFill>
              <a:effectLst/>
              <a:uLnTx/>
              <a:uFillTx/>
              <a:latin typeface="+mn-lt"/>
              <a:ea typeface="+mn-ea"/>
              <a:cs typeface="+mn-cs"/>
            </a:endParaRP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a:pPr>
            <a:endParaRPr kumimoji="0" lang="fr-FR" sz="2400" b="0" i="0" u="none" strike="noStrike" kern="0" cap="none" spc="0" normalizeH="0" baseline="0" noProof="0" dirty="0" smtClean="0">
              <a:ln>
                <a:noFill/>
              </a:ln>
              <a:solidFill>
                <a:schemeClr val="tx1"/>
              </a:solidFill>
              <a:effectLst/>
              <a:uLnTx/>
              <a:uFillTx/>
              <a:latin typeface="+mn-lt"/>
              <a:ea typeface="+mn-ea"/>
              <a:cs typeface="+mn-cs"/>
            </a:endParaRP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r>
              <a:rPr kumimoji="0" lang="fr-FR" sz="2400" b="0" i="0" u="none" strike="noStrike" kern="0" cap="none" spc="0" normalizeH="0" baseline="0" noProof="0" dirty="0" smtClean="0">
                <a:ln>
                  <a:noFill/>
                </a:ln>
                <a:solidFill>
                  <a:schemeClr val="tx1"/>
                </a:solidFill>
                <a:effectLst/>
                <a:uLnTx/>
                <a:uFillTx/>
                <a:latin typeface="+mn-lt"/>
                <a:ea typeface="+mn-ea"/>
                <a:cs typeface="+mn-cs"/>
              </a:rPr>
              <a:t>Poster ce formulaire se traduira par un accès à la page </a:t>
            </a:r>
          </a:p>
          <a:p>
            <a:pPr marL="469900" lvl="0" indent="-469900" algn="ctr">
              <a:spcBef>
                <a:spcPct val="20000"/>
              </a:spcBef>
              <a:buClr>
                <a:schemeClr val="accent2"/>
              </a:buClr>
            </a:pPr>
            <a:r>
              <a:rPr kumimoji="0" lang="fr-FR" b="1" i="0" u="none" strike="noStrike" kern="0" cap="none" spc="0" normalizeH="0" baseline="0" noProof="0" dirty="0" smtClean="0">
                <a:ln>
                  <a:noFill/>
                </a:ln>
                <a:solidFill>
                  <a:srgbClr val="A50021"/>
                </a:solidFill>
                <a:effectLst/>
                <a:uLnTx/>
                <a:uFillTx/>
                <a:latin typeface="Courier New" pitchFamily="49" charset="0"/>
                <a:ea typeface="+mn-ea"/>
                <a:cs typeface="+mn-cs"/>
              </a:rPr>
              <a:t>http://localhost/formulaire.php?login</a:t>
            </a:r>
            <a:r>
              <a:rPr lang="fr-FR" b="1" kern="0" dirty="0" smtClean="0">
                <a:solidFill>
                  <a:srgbClr val="A50021"/>
                </a:solidFill>
                <a:latin typeface="Courier New" pitchFamily="49" charset="0"/>
              </a:rPr>
              <a:t>= "moi</a:t>
            </a:r>
            <a:r>
              <a:rPr kumimoji="0" lang="fr-FR" b="1" i="0" u="none" strike="noStrike" kern="0" cap="none" spc="0" normalizeH="0" baseline="0" noProof="0" dirty="0" smtClean="0">
                <a:ln>
                  <a:noFill/>
                </a:ln>
                <a:solidFill>
                  <a:srgbClr val="A50021"/>
                </a:solidFill>
                <a:effectLst/>
                <a:uLnTx/>
                <a:uFillTx/>
                <a:latin typeface="Courier New" pitchFamily="49" charset="0"/>
                <a:ea typeface="+mn-ea"/>
                <a:cs typeface="+mn-cs"/>
              </a:rPr>
              <a:t>"&amp;form=1</a:t>
            </a: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itchFamily="2" charset="2"/>
              <a:buChar char="o"/>
              <a:tabLst/>
              <a:defRPr/>
            </a:pPr>
            <a:r>
              <a:rPr kumimoji="0" lang="fr-FR" sz="2400" b="0" i="0" u="none" strike="noStrike" kern="0" cap="none" spc="0" normalizeH="0" baseline="0" noProof="0" dirty="0" smtClean="0">
                <a:ln>
                  <a:noFill/>
                </a:ln>
                <a:solidFill>
                  <a:schemeClr val="tx1"/>
                </a:solidFill>
                <a:effectLst/>
                <a:uLnTx/>
                <a:uFillTx/>
                <a:latin typeface="+mn-lt"/>
                <a:ea typeface="+mn-ea"/>
                <a:cs typeface="+mn-cs"/>
              </a:rPr>
              <a:t>Accéder à ces infos en </a:t>
            </a:r>
            <a:r>
              <a:rPr kumimoji="0" lang="fr-FR" sz="2400" b="0" i="0" u="none" strike="noStrike" kern="0" cap="none" spc="0" normalizeH="0" baseline="0" noProof="0" dirty="0" err="1" smtClean="0">
                <a:ln>
                  <a:noFill/>
                </a:ln>
                <a:solidFill>
                  <a:schemeClr val="tx1"/>
                </a:solidFill>
                <a:effectLst/>
                <a:uLnTx/>
                <a:uFillTx/>
                <a:latin typeface="+mn-lt"/>
                <a:ea typeface="+mn-ea"/>
                <a:cs typeface="+mn-cs"/>
              </a:rPr>
              <a:t>php</a:t>
            </a:r>
            <a:r>
              <a:rPr kumimoji="0" lang="fr-FR" sz="2400" b="0" i="0" u="none" strike="noStrike" kern="0" cap="none" spc="0" normalizeH="0" baseline="0" noProof="0" dirty="0" smtClean="0">
                <a:ln>
                  <a:noFill/>
                </a:ln>
                <a:solidFill>
                  <a:schemeClr val="tx1"/>
                </a:solidFill>
                <a:effectLst/>
                <a:uLnTx/>
                <a:uFillTx/>
                <a:latin typeface="+mn-lt"/>
                <a:ea typeface="+mn-ea"/>
                <a:cs typeface="+mn-cs"/>
              </a:rPr>
              <a:t> :</a:t>
            </a:r>
            <a:r>
              <a:rPr kumimoji="0" lang="fr-FR" sz="2800" b="0" i="0" u="none" strike="noStrike" kern="0" cap="none" spc="0" normalizeH="0" baseline="0" noProof="0" dirty="0" smtClean="0">
                <a:ln>
                  <a:noFill/>
                </a:ln>
                <a:solidFill>
                  <a:schemeClr val="tx1"/>
                </a:solidFill>
                <a:effectLst/>
                <a:uLnTx/>
                <a:uFillTx/>
                <a:latin typeface="+mn-lt"/>
                <a:ea typeface="+mn-ea"/>
                <a:cs typeface="+mn-cs"/>
              </a:rPr>
              <a:t> </a:t>
            </a:r>
            <a:r>
              <a:rPr kumimoji="0" lang="fr-FR" sz="2800" b="1" i="0" u="none" strike="noStrike" kern="0" cap="none" spc="0" normalizeH="0" baseline="0" noProof="0" dirty="0" smtClean="0">
                <a:ln>
                  <a:noFill/>
                </a:ln>
                <a:solidFill>
                  <a:srgbClr val="A50021"/>
                </a:solidFill>
                <a:effectLst/>
                <a:uLnTx/>
                <a:uFillTx/>
                <a:latin typeface="Courier New" pitchFamily="49" charset="0"/>
                <a:ea typeface="+mn-ea"/>
                <a:cs typeface="+mn-cs"/>
              </a:rPr>
              <a:t>$_GET["login"]</a:t>
            </a:r>
            <a:endParaRPr kumimoji="0" lang="fr-FR" sz="2800" b="1" i="0" u="none" strike="noStrike" kern="0" cap="none" spc="0" normalizeH="0" baseline="0" noProof="0" dirty="0">
              <a:ln>
                <a:noFill/>
              </a:ln>
              <a:solidFill>
                <a:srgbClr val="A50021"/>
              </a:solidFill>
              <a:effectLst/>
              <a:uLnTx/>
              <a:uFillTx/>
              <a:latin typeface="Courier New" pitchFamily="49" charset="0"/>
              <a:ea typeface="+mn-ea"/>
              <a:cs typeface="+mn-cs"/>
            </a:endParaRPr>
          </a:p>
        </p:txBody>
      </p:sp>
      <p:sp>
        <p:nvSpPr>
          <p:cNvPr id="9" name="Text Box 5"/>
          <p:cNvSpPr txBox="1">
            <a:spLocks noChangeArrowheads="1"/>
          </p:cNvSpPr>
          <p:nvPr/>
        </p:nvSpPr>
        <p:spPr bwMode="auto">
          <a:xfrm>
            <a:off x="785786" y="2285992"/>
            <a:ext cx="8001056" cy="1648143"/>
          </a:xfrm>
          <a:prstGeom prst="rect">
            <a:avLst/>
          </a:prstGeom>
          <a:noFill/>
          <a:ln w="9525">
            <a:solidFill>
              <a:schemeClr val="tx1"/>
            </a:solidFill>
            <a:miter lim="800000"/>
            <a:headEnd/>
            <a:tailEnd/>
          </a:ln>
          <a:effectLst/>
        </p:spPr>
        <p:txBody>
          <a:bodyPr wrap="square">
            <a:spAutoFit/>
          </a:bodyPr>
          <a:lstStyle/>
          <a:p>
            <a:pPr>
              <a:lnSpc>
                <a:spcPct val="65000"/>
              </a:lnSpc>
              <a:spcBef>
                <a:spcPct val="50000"/>
              </a:spcBef>
            </a:pPr>
            <a:r>
              <a:rPr lang="fr-FR" sz="1400" b="1" dirty="0">
                <a:solidFill>
                  <a:srgbClr val="A50021"/>
                </a:solidFill>
                <a:latin typeface="Courier New" pitchFamily="49" charset="0"/>
              </a:rPr>
              <a:t>&lt;</a:t>
            </a:r>
            <a:r>
              <a:rPr lang="fr-FR" sz="1400" b="1" dirty="0" err="1">
                <a:solidFill>
                  <a:srgbClr val="A50021"/>
                </a:solidFill>
                <a:latin typeface="Courier New" pitchFamily="49" charset="0"/>
              </a:rPr>
              <a:t>form</a:t>
            </a:r>
            <a:r>
              <a:rPr lang="fr-FR" sz="1400" b="1" dirty="0">
                <a:solidFill>
                  <a:srgbClr val="A50021"/>
                </a:solidFill>
                <a:latin typeface="Courier New" pitchFamily="49" charset="0"/>
              </a:rPr>
              <a:t> </a:t>
            </a:r>
            <a:r>
              <a:rPr lang="fr-FR" sz="1400" b="1" dirty="0" smtClean="0">
                <a:solidFill>
                  <a:srgbClr val="A50021"/>
                </a:solidFill>
                <a:latin typeface="Courier New" pitchFamily="49" charset="0"/>
              </a:rPr>
              <a:t>action= "http://localhost/cours3/cours4/p2.php"method</a:t>
            </a:r>
            <a:r>
              <a:rPr lang="fr-FR" sz="1400" b="1" dirty="0">
                <a:solidFill>
                  <a:srgbClr val="A50021"/>
                </a:solidFill>
                <a:latin typeface="Courier New" pitchFamily="49" charset="0"/>
              </a:rPr>
              <a:t>="GET"&gt;</a:t>
            </a:r>
          </a:p>
          <a:p>
            <a:pPr>
              <a:lnSpc>
                <a:spcPct val="65000"/>
              </a:lnSpc>
              <a:spcBef>
                <a:spcPct val="50000"/>
              </a:spcBef>
            </a:pPr>
            <a:r>
              <a:rPr lang="fr-FR" b="1" dirty="0">
                <a:solidFill>
                  <a:srgbClr val="A50021"/>
                </a:solidFill>
                <a:latin typeface="Courier New" pitchFamily="49" charset="0"/>
              </a:rPr>
              <a:t>&lt;p&gt;</a:t>
            </a:r>
          </a:p>
          <a:p>
            <a:pPr>
              <a:lnSpc>
                <a:spcPct val="65000"/>
              </a:lnSpc>
              <a:spcBef>
                <a:spcPct val="50000"/>
              </a:spcBef>
            </a:pPr>
            <a:r>
              <a:rPr lang="fr-FR" b="1" dirty="0">
                <a:solidFill>
                  <a:srgbClr val="A50021"/>
                </a:solidFill>
                <a:latin typeface="Courier New" pitchFamily="49" charset="0"/>
              </a:rPr>
              <a:t>	&lt;input type="</a:t>
            </a:r>
            <a:r>
              <a:rPr lang="fr-FR" b="1" dirty="0" err="1">
                <a:solidFill>
                  <a:srgbClr val="A50021"/>
                </a:solidFill>
                <a:latin typeface="Courier New" pitchFamily="49" charset="0"/>
              </a:rPr>
              <a:t>text</a:t>
            </a:r>
            <a:r>
              <a:rPr lang="fr-FR" b="1" dirty="0">
                <a:solidFill>
                  <a:srgbClr val="A50021"/>
                </a:solidFill>
                <a:latin typeface="Courier New" pitchFamily="49" charset="0"/>
              </a:rPr>
              <a:t>" </a:t>
            </a:r>
            <a:r>
              <a:rPr lang="fr-FR" b="1" dirty="0" err="1">
                <a:solidFill>
                  <a:srgbClr val="A50021"/>
                </a:solidFill>
                <a:latin typeface="Courier New" pitchFamily="49" charset="0"/>
              </a:rPr>
              <a:t>name</a:t>
            </a:r>
            <a:r>
              <a:rPr lang="fr-FR" b="1" dirty="0">
                <a:solidFill>
                  <a:srgbClr val="A50021"/>
                </a:solidFill>
                <a:latin typeface="Courier New" pitchFamily="49" charset="0"/>
              </a:rPr>
              <a:t>="login" value="" /&gt;</a:t>
            </a:r>
          </a:p>
          <a:p>
            <a:pPr>
              <a:lnSpc>
                <a:spcPct val="65000"/>
              </a:lnSpc>
              <a:spcBef>
                <a:spcPct val="50000"/>
              </a:spcBef>
            </a:pPr>
            <a:r>
              <a:rPr lang="fr-FR" b="1" dirty="0">
                <a:solidFill>
                  <a:srgbClr val="A50021"/>
                </a:solidFill>
                <a:latin typeface="Courier New" pitchFamily="49" charset="0"/>
              </a:rPr>
              <a:t>	</a:t>
            </a:r>
            <a:r>
              <a:rPr lang="fr-FR" b="1" dirty="0" smtClean="0">
                <a:solidFill>
                  <a:srgbClr val="A50021"/>
                </a:solidFill>
                <a:latin typeface="Courier New" pitchFamily="49" charset="0"/>
              </a:rPr>
              <a:t>&lt; input type</a:t>
            </a:r>
            <a:r>
              <a:rPr lang="fr-FR" b="1" dirty="0">
                <a:solidFill>
                  <a:srgbClr val="A50021"/>
                </a:solidFill>
                <a:latin typeface="Courier New" pitchFamily="49" charset="0"/>
              </a:rPr>
              <a:t>="</a:t>
            </a:r>
            <a:r>
              <a:rPr lang="fr-FR" b="1" dirty="0" err="1">
                <a:solidFill>
                  <a:srgbClr val="A50021"/>
                </a:solidFill>
                <a:latin typeface="Courier New" pitchFamily="49" charset="0"/>
              </a:rPr>
              <a:t>submit</a:t>
            </a:r>
            <a:r>
              <a:rPr lang="fr-FR" b="1" dirty="0">
                <a:solidFill>
                  <a:srgbClr val="A50021"/>
                </a:solidFill>
                <a:latin typeface="Courier New" pitchFamily="49" charset="0"/>
              </a:rPr>
              <a:t>" </a:t>
            </a:r>
            <a:r>
              <a:rPr lang="fr-FR" b="1" dirty="0" err="1">
                <a:solidFill>
                  <a:srgbClr val="A50021"/>
                </a:solidFill>
                <a:latin typeface="Courier New" pitchFamily="49" charset="0"/>
              </a:rPr>
              <a:t>name</a:t>
            </a:r>
            <a:r>
              <a:rPr lang="fr-FR" b="1" dirty="0">
                <a:solidFill>
                  <a:srgbClr val="A50021"/>
                </a:solidFill>
                <a:latin typeface="Courier New" pitchFamily="49" charset="0"/>
              </a:rPr>
              <a:t>="</a:t>
            </a:r>
            <a:r>
              <a:rPr lang="fr-FR" b="1" dirty="0" err="1">
                <a:solidFill>
                  <a:srgbClr val="A50021"/>
                </a:solidFill>
                <a:latin typeface="Courier New" pitchFamily="49" charset="0"/>
              </a:rPr>
              <a:t>form</a:t>
            </a:r>
            <a:r>
              <a:rPr lang="fr-FR" b="1" dirty="0">
                <a:solidFill>
                  <a:srgbClr val="A50021"/>
                </a:solidFill>
                <a:latin typeface="Courier New" pitchFamily="49" charset="0"/>
              </a:rPr>
              <a:t>" value</a:t>
            </a:r>
            <a:r>
              <a:rPr lang="fr-FR" b="1" dirty="0" smtClean="0">
                <a:solidFill>
                  <a:srgbClr val="A50021"/>
                </a:solidFill>
                <a:latin typeface="Courier New" pitchFamily="49" charset="0"/>
              </a:rPr>
              <a:t>=« OK« /&gt;</a:t>
            </a:r>
            <a:endParaRPr lang="fr-FR" b="1" dirty="0">
              <a:solidFill>
                <a:srgbClr val="A50021"/>
              </a:solidFill>
              <a:latin typeface="Courier New" pitchFamily="49" charset="0"/>
            </a:endParaRPr>
          </a:p>
          <a:p>
            <a:pPr>
              <a:lnSpc>
                <a:spcPct val="65000"/>
              </a:lnSpc>
              <a:spcBef>
                <a:spcPct val="50000"/>
              </a:spcBef>
            </a:pPr>
            <a:endParaRPr lang="fr-FR" b="1" dirty="0">
              <a:solidFill>
                <a:srgbClr val="A50021"/>
              </a:solidFill>
              <a:latin typeface="Courier New" pitchFamily="49" charset="0"/>
            </a:endParaRPr>
          </a:p>
          <a:p>
            <a:pPr>
              <a:lnSpc>
                <a:spcPct val="65000"/>
              </a:lnSpc>
              <a:spcBef>
                <a:spcPct val="50000"/>
              </a:spcBef>
            </a:pPr>
            <a:r>
              <a:rPr lang="fr-FR" b="1" dirty="0">
                <a:solidFill>
                  <a:srgbClr val="A50021"/>
                </a:solidFill>
                <a:latin typeface="Courier New" pitchFamily="49" charset="0"/>
              </a:rPr>
              <a:t>&lt;/</a:t>
            </a:r>
            <a:r>
              <a:rPr lang="fr-FR" b="1" dirty="0" err="1">
                <a:solidFill>
                  <a:srgbClr val="A50021"/>
                </a:solidFill>
                <a:latin typeface="Courier New" pitchFamily="49" charset="0"/>
              </a:rPr>
              <a:t>form</a:t>
            </a:r>
            <a:r>
              <a:rPr lang="fr-FR" b="1" dirty="0">
                <a:solidFill>
                  <a:srgbClr val="A50021"/>
                </a:solidFill>
                <a:latin typeface="Courier New" pitchFamily="49" charset="0"/>
              </a:rPr>
              <a:t>&gt;</a:t>
            </a:r>
          </a:p>
        </p:txBody>
      </p:sp>
      <p:sp>
        <p:nvSpPr>
          <p:cNvPr id="10" name="Rectangle 9"/>
          <p:cNvSpPr/>
          <p:nvPr/>
        </p:nvSpPr>
        <p:spPr>
          <a:xfrm>
            <a:off x="8001024" y="5715016"/>
            <a:ext cx="655116" cy="338554"/>
          </a:xfrm>
          <a:prstGeom prst="rect">
            <a:avLst/>
          </a:prstGeom>
        </p:spPr>
        <p:txBody>
          <a:bodyPr wrap="none">
            <a:spAutoFit/>
          </a:bodyPr>
          <a:lstStyle/>
          <a:p>
            <a:r>
              <a:rPr lang="en-US" dirty="0" smtClean="0">
                <a:cs typeface="Times New Roman" pitchFamily="18" charset="0"/>
                <a:hlinkClick r:id="rId3"/>
              </a:rPr>
              <a:t>exec</a:t>
            </a:r>
            <a:endParaRPr lang="fr-F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Variables super-globales</a:t>
            </a:r>
            <a:endParaRPr lang="fr-FR" dirty="0"/>
          </a:p>
        </p:txBody>
      </p:sp>
      <p:sp>
        <p:nvSpPr>
          <p:cNvPr id="275459" name="Rectangle 3"/>
          <p:cNvSpPr>
            <a:spLocks noGrp="1" noChangeArrowheads="1"/>
          </p:cNvSpPr>
          <p:nvPr>
            <p:ph type="body" idx="1"/>
          </p:nvPr>
        </p:nvSpPr>
        <p:spPr/>
        <p:txBody>
          <a:bodyPr/>
          <a:lstStyle/>
          <a:p>
            <a:r>
              <a:rPr lang="fr-FR" sz="1800" dirty="0" smtClean="0"/>
              <a:t>Les valeurs saisies sont enregistrées dans un tableau associatif </a:t>
            </a:r>
            <a:r>
              <a:rPr lang="fr-FR" sz="1800" b="1" dirty="0" smtClean="0">
                <a:solidFill>
                  <a:srgbClr val="A50021"/>
                </a:solidFill>
              </a:rPr>
              <a:t>$_GET</a:t>
            </a:r>
            <a:r>
              <a:rPr lang="fr-FR" sz="1800" dirty="0" smtClean="0"/>
              <a:t> (ou </a:t>
            </a:r>
            <a:r>
              <a:rPr lang="fr-FR" sz="1800" b="1" dirty="0" smtClean="0">
                <a:solidFill>
                  <a:srgbClr val="A50021"/>
                </a:solidFill>
              </a:rPr>
              <a:t>$_POST</a:t>
            </a:r>
            <a:r>
              <a:rPr lang="fr-FR" sz="1800" dirty="0" smtClean="0"/>
              <a:t> pour la méthode POST). Ce sont des variables </a:t>
            </a:r>
            <a:r>
              <a:rPr lang="fr-FR" sz="1800" b="1" dirty="0" smtClean="0"/>
              <a:t>super-globales</a:t>
            </a:r>
            <a:r>
              <a:rPr lang="fr-FR" sz="1800" dirty="0" smtClean="0"/>
              <a:t> (toujours accessibles).</a:t>
            </a:r>
          </a:p>
          <a:p>
            <a:r>
              <a:rPr lang="fr-FR" sz="1800" dirty="0" smtClean="0"/>
              <a:t>Méthode POST plus sure : les variables n'apparaissent pas en clair dans la barre d'adresse… </a:t>
            </a:r>
          </a:p>
          <a:p>
            <a:r>
              <a:rPr lang="fr-FR" sz="1800" dirty="0" smtClean="0"/>
              <a:t>Le tableau </a:t>
            </a:r>
            <a:r>
              <a:rPr lang="fr-FR" sz="1800" b="1" dirty="0" smtClean="0">
                <a:solidFill>
                  <a:srgbClr val="A50021"/>
                </a:solidFill>
              </a:rPr>
              <a:t>$_REQUEST</a:t>
            </a:r>
            <a:r>
              <a:rPr lang="fr-FR" sz="1800" dirty="0" smtClean="0"/>
              <a:t> est la fusion de $_GET et $_POST.</a:t>
            </a:r>
          </a:p>
          <a:p>
            <a:r>
              <a:rPr lang="fr-FR" sz="1800" dirty="0" smtClean="0"/>
              <a:t>Afficher le login entré par l'utilisateur, dans l'exemple précédent :</a:t>
            </a:r>
          </a:p>
          <a:p>
            <a:endParaRPr lang="fr-FR" sz="1800" dirty="0" smtClean="0"/>
          </a:p>
          <a:p>
            <a:endParaRPr lang="fr-FR" sz="1800" dirty="0" smtClean="0"/>
          </a:p>
          <a:p>
            <a:r>
              <a:rPr lang="fr-FR" sz="1800" dirty="0" smtClean="0"/>
              <a:t>Il existe d'autres variables super-globales : </a:t>
            </a:r>
            <a:r>
              <a:rPr lang="fr-FR" sz="1800" b="1" dirty="0" smtClean="0">
                <a:solidFill>
                  <a:srgbClr val="A50021"/>
                </a:solidFill>
              </a:rPr>
              <a:t>$_FILES</a:t>
            </a:r>
            <a:r>
              <a:rPr lang="fr-FR" sz="1800" dirty="0" smtClean="0"/>
              <a:t> (tableau pour les fichiers envoyés), </a:t>
            </a:r>
            <a:r>
              <a:rPr lang="fr-FR" sz="1800" b="1" dirty="0" smtClean="0">
                <a:solidFill>
                  <a:srgbClr val="A50021"/>
                </a:solidFill>
              </a:rPr>
              <a:t>$_SERVER</a:t>
            </a:r>
            <a:r>
              <a:rPr lang="fr-FR" sz="1800" dirty="0" smtClean="0"/>
              <a:t> (info diverses sur le serveur), </a:t>
            </a:r>
            <a:r>
              <a:rPr lang="fr-FR" sz="1800" b="1" dirty="0" smtClean="0">
                <a:solidFill>
                  <a:srgbClr val="A50021"/>
                </a:solidFill>
              </a:rPr>
              <a:t>$_COOKIE</a:t>
            </a:r>
            <a:r>
              <a:rPr lang="fr-FR" sz="1800" dirty="0" smtClean="0"/>
              <a:t> et </a:t>
            </a:r>
            <a:r>
              <a:rPr lang="fr-FR" sz="1800" b="1" dirty="0" smtClean="0">
                <a:solidFill>
                  <a:srgbClr val="A50021"/>
                </a:solidFill>
              </a:rPr>
              <a:t>$_SESSION</a:t>
            </a:r>
            <a:r>
              <a:rPr lang="fr-FR" sz="1800" dirty="0" smtClean="0"/>
              <a:t> (voir plus loin). Ce sont des tableaux.</a:t>
            </a:r>
          </a:p>
          <a:p>
            <a:pPr lvl="1" algn="just">
              <a:lnSpc>
                <a:spcPct val="150000"/>
              </a:lnSpc>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fr-FR" dirty="0" smtClean="0">
              <a:cs typeface="Times New Roman" pitchFamily="18" charset="0"/>
            </a:endParaRP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endParaRPr lang="fr-FR" sz="1300" dirty="0">
              <a:solidFill>
                <a:srgbClr val="000000"/>
              </a:solidFill>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31</a:t>
            </a:fld>
            <a:endParaRPr lang="fr-FR"/>
          </a:p>
        </p:txBody>
      </p:sp>
      <p:sp>
        <p:nvSpPr>
          <p:cNvPr id="6" name="Text Box 4"/>
          <p:cNvSpPr txBox="1">
            <a:spLocks noChangeArrowheads="1"/>
          </p:cNvSpPr>
          <p:nvPr/>
        </p:nvSpPr>
        <p:spPr bwMode="auto">
          <a:xfrm>
            <a:off x="2428860" y="4071942"/>
            <a:ext cx="6715140" cy="1406539"/>
          </a:xfrm>
          <a:prstGeom prst="rect">
            <a:avLst/>
          </a:prstGeom>
          <a:noFill/>
          <a:ln w="9525">
            <a:noFill/>
            <a:miter lim="800000"/>
            <a:headEnd/>
            <a:tailEnd/>
          </a:ln>
          <a:effectLst/>
        </p:spPr>
        <p:txBody>
          <a:bodyPr wrap="square">
            <a:spAutoFit/>
          </a:bodyPr>
          <a:lstStyle/>
          <a:p>
            <a:pPr>
              <a:lnSpc>
                <a:spcPct val="55000"/>
              </a:lnSpc>
              <a:spcAft>
                <a:spcPts val="1400"/>
              </a:spcAft>
            </a:pPr>
            <a:r>
              <a:rPr lang="fr-FR" b="1" dirty="0">
                <a:solidFill>
                  <a:srgbClr val="A50021"/>
                </a:solidFill>
              </a:rPr>
              <a:t>&lt;?</a:t>
            </a:r>
            <a:r>
              <a:rPr lang="fr-FR" b="1" dirty="0" err="1">
                <a:solidFill>
                  <a:srgbClr val="A50021"/>
                </a:solidFill>
              </a:rPr>
              <a:t>php</a:t>
            </a:r>
            <a:r>
              <a:rPr lang="fr-FR" b="1" dirty="0">
                <a:solidFill>
                  <a:srgbClr val="A50021"/>
                </a:solidFill>
              </a:rPr>
              <a:t> if (</a:t>
            </a:r>
            <a:r>
              <a:rPr lang="fr-FR" b="1" dirty="0" err="1">
                <a:solidFill>
                  <a:srgbClr val="A50021"/>
                </a:solidFill>
              </a:rPr>
              <a:t>isset</a:t>
            </a:r>
            <a:r>
              <a:rPr lang="fr-FR" b="1" dirty="0">
                <a:solidFill>
                  <a:srgbClr val="A50021"/>
                </a:solidFill>
              </a:rPr>
              <a:t>($_GET["login"])</a:t>
            </a:r>
          </a:p>
          <a:p>
            <a:pPr>
              <a:lnSpc>
                <a:spcPct val="55000"/>
              </a:lnSpc>
              <a:spcAft>
                <a:spcPts val="1400"/>
              </a:spcAft>
            </a:pPr>
            <a:r>
              <a:rPr lang="fr-FR" b="1" dirty="0">
                <a:solidFill>
                  <a:srgbClr val="A50021"/>
                </a:solidFill>
              </a:rPr>
              <a:t>	</a:t>
            </a:r>
            <a:r>
              <a:rPr lang="fr-FR" b="1" dirty="0" err="1">
                <a:solidFill>
                  <a:srgbClr val="A50021"/>
                </a:solidFill>
              </a:rPr>
              <a:t>echo</a:t>
            </a:r>
            <a:r>
              <a:rPr lang="fr-FR" b="1" dirty="0">
                <a:solidFill>
                  <a:srgbClr val="A50021"/>
                </a:solidFill>
              </a:rPr>
              <a:t> "&lt;</a:t>
            </a:r>
            <a:r>
              <a:rPr lang="fr-FR" b="1" dirty="0" err="1">
                <a:solidFill>
                  <a:srgbClr val="A50021"/>
                </a:solidFill>
              </a:rPr>
              <a:t>br</a:t>
            </a:r>
            <a:r>
              <a:rPr lang="fr-FR" b="1" dirty="0">
                <a:solidFill>
                  <a:srgbClr val="A50021"/>
                </a:solidFill>
              </a:rPr>
              <a:t> /&gt;Bonjour, ".$_GET["login"]." !\n"; </a:t>
            </a:r>
          </a:p>
          <a:p>
            <a:pPr>
              <a:lnSpc>
                <a:spcPct val="55000"/>
              </a:lnSpc>
              <a:spcAft>
                <a:spcPts val="1400"/>
              </a:spcAft>
            </a:pPr>
            <a:r>
              <a:rPr lang="fr-FR" b="1" dirty="0">
                <a:solidFill>
                  <a:srgbClr val="A50021"/>
                </a:solidFill>
              </a:rPr>
              <a:t>?&gt;</a:t>
            </a:r>
            <a:endParaRPr lang="fr-FR" dirty="0">
              <a:solidFill>
                <a:srgbClr val="000000"/>
              </a:solidFill>
            </a:endParaRPr>
          </a:p>
          <a:p>
            <a:pPr>
              <a:spcBef>
                <a:spcPct val="50000"/>
              </a:spcBef>
            </a:pPr>
            <a:endParaRPr lang="fr-F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Traitement des valeurs multiples</a:t>
            </a:r>
            <a:endParaRPr lang="fr-FR" dirty="0"/>
          </a:p>
        </p:txBody>
      </p:sp>
      <p:sp>
        <p:nvSpPr>
          <p:cNvPr id="275459" name="Rectangle 3"/>
          <p:cNvSpPr>
            <a:spLocks noGrp="1" noChangeArrowheads="1"/>
          </p:cNvSpPr>
          <p:nvPr>
            <p:ph type="body" idx="1"/>
          </p:nvPr>
        </p:nvSpPr>
        <p:spPr/>
        <p:txBody>
          <a:bodyPr/>
          <a:lstStyle/>
          <a:p>
            <a:pPr algn="just"/>
            <a:r>
              <a:rPr lang="fr-FR" sz="2400" dirty="0" smtClean="0"/>
              <a:t>Certains champs autorisent la saisie de plusieurs valeurs sous le même nom (</a:t>
            </a:r>
            <a:r>
              <a:rPr lang="fr-FR" sz="2400" dirty="0" err="1" smtClean="0"/>
              <a:t>checkbox</a:t>
            </a:r>
            <a:r>
              <a:rPr lang="fr-FR" sz="2400" dirty="0" smtClean="0"/>
              <a:t>, listes à choix multiple).</a:t>
            </a:r>
          </a:p>
          <a:p>
            <a:pPr algn="just"/>
            <a:r>
              <a:rPr lang="fr-FR" sz="2400" dirty="0" smtClean="0"/>
              <a:t>Il faut récupérer les infos sous forme de tableau.</a:t>
            </a:r>
          </a:p>
          <a:p>
            <a:r>
              <a:rPr lang="fr-FR" b="1" dirty="0" smtClean="0"/>
              <a:t>Exemple 2</a:t>
            </a:r>
          </a:p>
          <a:p>
            <a:pPr lvl="1" algn="just">
              <a:lnSpc>
                <a:spcPct val="15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fr-FR" dirty="0" smtClean="0">
              <a:cs typeface="Times New Roman" pitchFamily="18" charset="0"/>
            </a:endParaRP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endParaRPr lang="fr-FR" sz="1300" dirty="0">
              <a:solidFill>
                <a:srgbClr val="000000"/>
              </a:solidFill>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32</a:t>
            </a:fld>
            <a:endParaRPr lang="fr-FR"/>
          </a:p>
        </p:txBody>
      </p:sp>
      <p:pic>
        <p:nvPicPr>
          <p:cNvPr id="6" name="Picture 4" descr="CaptureFormulaire"/>
          <p:cNvPicPr>
            <a:picLocks noChangeAspect="1" noChangeArrowheads="1"/>
          </p:cNvPicPr>
          <p:nvPr/>
        </p:nvPicPr>
        <p:blipFill>
          <a:blip r:embed="rId3"/>
          <a:srcRect/>
          <a:stretch>
            <a:fillRect/>
          </a:stretch>
        </p:blipFill>
        <p:spPr bwMode="auto">
          <a:xfrm>
            <a:off x="574675" y="4214818"/>
            <a:ext cx="8569325" cy="197961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Traitement des valeurs multiples</a:t>
            </a:r>
            <a:endParaRPr lang="fr-FR" dirty="0"/>
          </a:p>
        </p:txBody>
      </p:sp>
      <p:sp>
        <p:nvSpPr>
          <p:cNvPr id="275459" name="Rectangle 3"/>
          <p:cNvSpPr>
            <a:spLocks noGrp="1" noChangeArrowheads="1"/>
          </p:cNvSpPr>
          <p:nvPr>
            <p:ph type="body" idx="1"/>
          </p:nvPr>
        </p:nvSpPr>
        <p:spPr/>
        <p:txBody>
          <a:bodyPr/>
          <a:lstStyle/>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&lt;</a:t>
            </a:r>
            <a:r>
              <a:rPr lang="fr-FR" sz="1200" dirty="0" err="1" smtClean="0">
                <a:solidFill>
                  <a:schemeClr val="accent2"/>
                </a:solidFill>
              </a:rPr>
              <a:t>form</a:t>
            </a:r>
            <a:r>
              <a:rPr lang="fr-FR" sz="1200" dirty="0" smtClean="0">
                <a:solidFill>
                  <a:schemeClr val="accent2"/>
                </a:solidFill>
              </a:rPr>
              <a:t> </a:t>
            </a:r>
            <a:r>
              <a:rPr lang="fr-FR" sz="1200" dirty="0" err="1" smtClean="0">
                <a:solidFill>
                  <a:schemeClr val="accent2"/>
                </a:solidFill>
              </a:rPr>
              <a:t>name</a:t>
            </a:r>
            <a:r>
              <a:rPr lang="fr-FR" sz="1200" dirty="0" smtClean="0">
                <a:solidFill>
                  <a:schemeClr val="accent2"/>
                </a:solidFill>
              </a:rPr>
              <a:t>="formulaire" </a:t>
            </a:r>
            <a:r>
              <a:rPr lang="fr-FR" sz="1200" dirty="0" err="1" smtClean="0">
                <a:solidFill>
                  <a:schemeClr val="accent2"/>
                </a:solidFill>
              </a:rPr>
              <a:t>method</a:t>
            </a:r>
            <a:r>
              <a:rPr lang="fr-FR" sz="1200" dirty="0" smtClean="0">
                <a:solidFill>
                  <a:schemeClr val="accent2"/>
                </a:solidFill>
              </a:rPr>
              <a:t>="POST" action="ResultatRequete.php"&gt;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&lt;table </a:t>
            </a:r>
            <a:r>
              <a:rPr lang="fr-FR" sz="1200" dirty="0" err="1" smtClean="0">
                <a:solidFill>
                  <a:schemeClr val="accent2"/>
                </a:solidFill>
              </a:rPr>
              <a:t>width</a:t>
            </a:r>
            <a:r>
              <a:rPr lang="fr-FR" sz="1200" dirty="0" smtClean="0">
                <a:solidFill>
                  <a:schemeClr val="accent2"/>
                </a:solidFill>
              </a:rPr>
              <a:t>="80%" border="0" </a:t>
            </a:r>
            <a:r>
              <a:rPr lang="fr-FR" sz="1200" dirty="0" err="1" smtClean="0">
                <a:solidFill>
                  <a:schemeClr val="accent2"/>
                </a:solidFill>
              </a:rPr>
              <a:t>cellspacing</a:t>
            </a:r>
            <a:r>
              <a:rPr lang="fr-FR" sz="1200" dirty="0" smtClean="0">
                <a:solidFill>
                  <a:schemeClr val="accent2"/>
                </a:solidFill>
              </a:rPr>
              <a:t>="0" </a:t>
            </a:r>
            <a:r>
              <a:rPr lang="fr-FR" sz="1200" dirty="0" err="1" smtClean="0">
                <a:solidFill>
                  <a:schemeClr val="accent2"/>
                </a:solidFill>
              </a:rPr>
              <a:t>cellpadding</a:t>
            </a:r>
            <a:r>
              <a:rPr lang="fr-FR" sz="1200" dirty="0" smtClean="0">
                <a:solidFill>
                  <a:schemeClr val="accent2"/>
                </a:solidFill>
              </a:rPr>
              <a:t>="0"&gt;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&lt;tr&gt;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&lt;td&gt;&lt;/td&gt;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&lt;td&gt;Niveau</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&lt;select </a:t>
            </a:r>
            <a:r>
              <a:rPr lang="fr-FR" sz="1200" dirty="0" err="1" smtClean="0">
                <a:solidFill>
                  <a:schemeClr val="accent2"/>
                </a:solidFill>
              </a:rPr>
              <a:t>name</a:t>
            </a:r>
            <a:r>
              <a:rPr lang="fr-FR" sz="1200" dirty="0" smtClean="0">
                <a:solidFill>
                  <a:schemeClr val="accent2"/>
                </a:solidFill>
              </a:rPr>
              <a:t>="niveau[]" id="niveau" multiple&gt;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&lt;option value="tout"  </a:t>
            </a:r>
            <a:r>
              <a:rPr lang="fr-FR" sz="1200" dirty="0" err="1" smtClean="0">
                <a:solidFill>
                  <a:schemeClr val="accent2"/>
                </a:solidFill>
              </a:rPr>
              <a:t>selected</a:t>
            </a:r>
            <a:r>
              <a:rPr lang="fr-FR" sz="1200" dirty="0" smtClean="0">
                <a:solidFill>
                  <a:schemeClr val="accent2"/>
                </a:solidFill>
              </a:rPr>
              <a:t>&gt;Tout&lt;/option&gt;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&lt;option value="terminale"&gt;Terminale&lt;/option&gt;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&lt;option value="Secondaire"&gt;s&amp;</a:t>
            </a:r>
            <a:r>
              <a:rPr lang="fr-FR" sz="1200" dirty="0" err="1" smtClean="0">
                <a:solidFill>
                  <a:schemeClr val="accent2"/>
                </a:solidFill>
              </a:rPr>
              <a:t>eacute;condaire</a:t>
            </a:r>
            <a:r>
              <a:rPr lang="fr-FR" sz="1200" dirty="0" smtClean="0">
                <a:solidFill>
                  <a:schemeClr val="accent2"/>
                </a:solidFill>
              </a:rPr>
              <a:t>&lt;/option&gt;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&lt;option value="</a:t>
            </a:r>
            <a:r>
              <a:rPr lang="fr-FR" sz="1200" dirty="0" err="1" smtClean="0">
                <a:solidFill>
                  <a:schemeClr val="accent2"/>
                </a:solidFill>
              </a:rPr>
              <a:t>Quatriemme</a:t>
            </a:r>
            <a:r>
              <a:rPr lang="fr-FR" sz="1200" dirty="0" smtClean="0">
                <a:solidFill>
                  <a:schemeClr val="accent2"/>
                </a:solidFill>
              </a:rPr>
              <a:t>"&gt;</a:t>
            </a:r>
            <a:r>
              <a:rPr lang="fr-FR" sz="1200" dirty="0" err="1" smtClean="0">
                <a:solidFill>
                  <a:schemeClr val="accent2"/>
                </a:solidFill>
              </a:rPr>
              <a:t>Quatriemme</a:t>
            </a:r>
            <a:r>
              <a:rPr lang="fr-FR" sz="1200" dirty="0" smtClean="0">
                <a:solidFill>
                  <a:schemeClr val="accent2"/>
                </a:solidFill>
              </a:rPr>
              <a:t>&lt;/option&gt;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&lt;option value="</a:t>
            </a:r>
            <a:r>
              <a:rPr lang="fr-FR" sz="1200" dirty="0" err="1" smtClean="0">
                <a:solidFill>
                  <a:schemeClr val="accent2"/>
                </a:solidFill>
              </a:rPr>
              <a:t>universite</a:t>
            </a:r>
            <a:r>
              <a:rPr lang="fr-FR" sz="1200" dirty="0" smtClean="0">
                <a:solidFill>
                  <a:schemeClr val="accent2"/>
                </a:solidFill>
              </a:rPr>
              <a:t>"&gt;Université&lt;/option&gt;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&lt;/select&gt;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&lt;td&gt;&lt;/td&gt;&lt;td&gt;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&lt;td&gt;N'afficher que les &lt;</a:t>
            </a:r>
            <a:r>
              <a:rPr lang="fr-FR" sz="1200" dirty="0" err="1" smtClean="0">
                <a:solidFill>
                  <a:schemeClr val="accent2"/>
                </a:solidFill>
              </a:rPr>
              <a:t>br</a:t>
            </a:r>
            <a:r>
              <a:rPr lang="fr-FR" sz="1200" dirty="0" smtClean="0">
                <a:solidFill>
                  <a:schemeClr val="accent2"/>
                </a:solidFill>
              </a:rPr>
              <a:t>&gt;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a:t>
            </a:r>
            <a:r>
              <a:rPr lang="fr-FR" sz="1200" dirty="0" err="1" smtClean="0">
                <a:solidFill>
                  <a:schemeClr val="accent2"/>
                </a:solidFill>
              </a:rPr>
              <a:t>pdf</a:t>
            </a:r>
            <a:r>
              <a:rPr lang="fr-FR" sz="1200" dirty="0" smtClean="0">
                <a:solidFill>
                  <a:schemeClr val="accent2"/>
                </a:solidFill>
              </a:rPr>
              <a:t> &lt;input </a:t>
            </a:r>
            <a:r>
              <a:rPr lang="fr-FR" sz="1200" dirty="0" err="1" smtClean="0">
                <a:solidFill>
                  <a:schemeClr val="accent2"/>
                </a:solidFill>
              </a:rPr>
              <a:t>name</a:t>
            </a:r>
            <a:r>
              <a:rPr lang="fr-FR" sz="1200" dirty="0" smtClean="0">
                <a:solidFill>
                  <a:schemeClr val="accent2"/>
                </a:solidFill>
              </a:rPr>
              <a:t>="format[]" type="</a:t>
            </a:r>
            <a:r>
              <a:rPr lang="fr-FR" sz="1200" dirty="0" err="1" smtClean="0">
                <a:solidFill>
                  <a:schemeClr val="accent2"/>
                </a:solidFill>
              </a:rPr>
              <a:t>checkbox</a:t>
            </a:r>
            <a:r>
              <a:rPr lang="fr-FR" sz="1200" dirty="0" smtClean="0">
                <a:solidFill>
                  <a:schemeClr val="accent2"/>
                </a:solidFill>
              </a:rPr>
              <a:t>" value="</a:t>
            </a:r>
            <a:r>
              <a:rPr lang="fr-FR" sz="1200" dirty="0" err="1" smtClean="0">
                <a:solidFill>
                  <a:schemeClr val="accent2"/>
                </a:solidFill>
              </a:rPr>
              <a:t>pdf</a:t>
            </a:r>
            <a:r>
              <a:rPr lang="fr-FR" sz="1200" dirty="0" smtClean="0">
                <a:solidFill>
                  <a:schemeClr val="accent2"/>
                </a:solidFill>
              </a:rPr>
              <a:t>"&gt;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tex &lt;input </a:t>
            </a:r>
            <a:r>
              <a:rPr lang="fr-FR" sz="1200" dirty="0" err="1" smtClean="0">
                <a:solidFill>
                  <a:schemeClr val="accent2"/>
                </a:solidFill>
              </a:rPr>
              <a:t>name</a:t>
            </a:r>
            <a:r>
              <a:rPr lang="fr-FR" sz="1200" dirty="0" smtClean="0">
                <a:solidFill>
                  <a:schemeClr val="accent2"/>
                </a:solidFill>
              </a:rPr>
              <a:t>="format[]" type="</a:t>
            </a:r>
            <a:r>
              <a:rPr lang="fr-FR" sz="1200" dirty="0" err="1" smtClean="0">
                <a:solidFill>
                  <a:schemeClr val="accent2"/>
                </a:solidFill>
              </a:rPr>
              <a:t>checkbox</a:t>
            </a:r>
            <a:r>
              <a:rPr lang="fr-FR" sz="1200" dirty="0" smtClean="0">
                <a:solidFill>
                  <a:schemeClr val="accent2"/>
                </a:solidFill>
              </a:rPr>
              <a:t>" value="tex"&gt;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doc &lt;input </a:t>
            </a:r>
            <a:r>
              <a:rPr lang="fr-FR" sz="1200" dirty="0" err="1" smtClean="0">
                <a:solidFill>
                  <a:schemeClr val="accent2"/>
                </a:solidFill>
              </a:rPr>
              <a:t>name</a:t>
            </a:r>
            <a:r>
              <a:rPr lang="fr-FR" sz="1200" dirty="0" smtClean="0">
                <a:solidFill>
                  <a:schemeClr val="accent2"/>
                </a:solidFill>
              </a:rPr>
              <a:t>="format[]" type="</a:t>
            </a:r>
            <a:r>
              <a:rPr lang="fr-FR" sz="1200" dirty="0" err="1" smtClean="0">
                <a:solidFill>
                  <a:schemeClr val="accent2"/>
                </a:solidFill>
              </a:rPr>
              <a:t>checkbox</a:t>
            </a:r>
            <a:r>
              <a:rPr lang="fr-FR" sz="1200" dirty="0" smtClean="0">
                <a:solidFill>
                  <a:schemeClr val="accent2"/>
                </a:solidFill>
              </a:rPr>
              <a:t>" value="doc"&gt;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&lt;td&gt;&lt;/td&gt;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    &lt;td&gt;&lt;input type="</a:t>
            </a:r>
            <a:r>
              <a:rPr lang="fr-FR" sz="1200" dirty="0" err="1" smtClean="0">
                <a:solidFill>
                  <a:schemeClr val="accent2"/>
                </a:solidFill>
              </a:rPr>
              <a:t>submit</a:t>
            </a:r>
            <a:r>
              <a:rPr lang="fr-FR" sz="1200" dirty="0" smtClean="0">
                <a:solidFill>
                  <a:schemeClr val="accent2"/>
                </a:solidFill>
              </a:rPr>
              <a:t>" </a:t>
            </a:r>
            <a:r>
              <a:rPr lang="fr-FR" sz="1200" dirty="0" err="1" smtClean="0">
                <a:solidFill>
                  <a:schemeClr val="accent2"/>
                </a:solidFill>
              </a:rPr>
              <a:t>name</a:t>
            </a:r>
            <a:r>
              <a:rPr lang="fr-FR" sz="1200" dirty="0" smtClean="0">
                <a:solidFill>
                  <a:schemeClr val="accent2"/>
                </a:solidFill>
              </a:rPr>
              <a:t>="</a:t>
            </a:r>
            <a:r>
              <a:rPr lang="fr-FR" sz="1200" dirty="0" err="1" smtClean="0">
                <a:solidFill>
                  <a:schemeClr val="accent2"/>
                </a:solidFill>
              </a:rPr>
              <a:t>Submit</a:t>
            </a:r>
            <a:r>
              <a:rPr lang="fr-FR" sz="1200" dirty="0" smtClean="0">
                <a:solidFill>
                  <a:schemeClr val="accent2"/>
                </a:solidFill>
              </a:rPr>
              <a:t>" value="Envoyer"&gt;&lt;/td&gt;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&lt;/tr&gt;</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r>
              <a:rPr lang="fr-FR" sz="1200" dirty="0" smtClean="0">
                <a:solidFill>
                  <a:schemeClr val="accent2"/>
                </a:solidFill>
              </a:rPr>
              <a:t>&lt;/table&gt;</a:t>
            </a:r>
            <a:endParaRPr lang="fr-FR" sz="1200" dirty="0">
              <a:solidFill>
                <a:schemeClr val="accent2"/>
              </a:solidFill>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33</a:t>
            </a:fld>
            <a:endParaRPr lang="fr-F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Traitement des valeurs multiples</a:t>
            </a:r>
            <a:endParaRPr lang="fr-FR" dirty="0"/>
          </a:p>
        </p:txBody>
      </p:sp>
      <p:sp>
        <p:nvSpPr>
          <p:cNvPr id="275459" name="Rectangle 3"/>
          <p:cNvSpPr>
            <a:spLocks noGrp="1" noChangeArrowheads="1"/>
          </p:cNvSpPr>
          <p:nvPr>
            <p:ph type="body" idx="1"/>
          </p:nvPr>
        </p:nvSpPr>
        <p:spPr/>
        <p:txBody>
          <a:bodyPr/>
          <a:lstStyle/>
          <a:p>
            <a:pPr algn="just">
              <a:lnSpc>
                <a:spcPct val="73000"/>
              </a:lnSpc>
            </a:pPr>
            <a:r>
              <a:rPr lang="fr-FR" sz="2800" dirty="0" smtClean="0"/>
              <a:t>$_POST["niveau"] et $_POST["format"] sont eux-mêmes des tableaux.</a:t>
            </a:r>
          </a:p>
          <a:p>
            <a:pPr algn="just">
              <a:lnSpc>
                <a:spcPct val="73000"/>
              </a:lnSpc>
            </a:pPr>
            <a:r>
              <a:rPr lang="fr-FR" sz="2800" dirty="0" smtClean="0"/>
              <a:t>Les valeurs qu'ils contiennent peuvent être récupérées à l'aide d'un </a:t>
            </a:r>
            <a:r>
              <a:rPr lang="fr-FR" sz="2800" dirty="0" err="1" smtClean="0"/>
              <a:t>foreach</a:t>
            </a:r>
            <a:r>
              <a:rPr lang="fr-FR" sz="2800" dirty="0" smtClean="0"/>
              <a:t>, par exemple.</a:t>
            </a:r>
          </a:p>
          <a:p>
            <a:pPr algn="just">
              <a:lnSpc>
                <a:spcPct val="73000"/>
              </a:lnSpc>
              <a:buNone/>
            </a:pPr>
            <a:r>
              <a:rPr lang="fr-FR" sz="1800" b="1" dirty="0" err="1" smtClean="0">
                <a:solidFill>
                  <a:srgbClr val="A50021"/>
                </a:solidFill>
                <a:latin typeface="Courier New" pitchFamily="49" charset="0"/>
              </a:rPr>
              <a:t>foreach</a:t>
            </a:r>
            <a:r>
              <a:rPr lang="fr-FR" sz="1800" b="1" dirty="0" smtClean="0">
                <a:solidFill>
                  <a:srgbClr val="A50021"/>
                </a:solidFill>
                <a:latin typeface="Courier New" pitchFamily="49" charset="0"/>
              </a:rPr>
              <a:t> ($_POST["niveau"] as $indice=&gt;$valeur){ … }</a:t>
            </a:r>
          </a:p>
          <a:p>
            <a:pPr algn="just">
              <a:lnSpc>
                <a:spcPct val="73000"/>
              </a:lnSpc>
              <a:buNone/>
            </a:pPr>
            <a:endParaRPr lang="fr-FR" sz="1800" b="1" dirty="0" smtClean="0">
              <a:solidFill>
                <a:srgbClr val="A50021"/>
              </a:solidFill>
              <a:latin typeface="Courier New" pitchFamily="49" charset="0"/>
            </a:endParaRPr>
          </a:p>
          <a:p>
            <a:pPr algn="just">
              <a:lnSpc>
                <a:spcPct val="73000"/>
              </a:lnSpc>
            </a:pPr>
            <a:r>
              <a:rPr lang="fr-FR" sz="2800" b="1" u="sng" dirty="0" smtClean="0"/>
              <a:t>Exercices : </a:t>
            </a:r>
          </a:p>
          <a:p>
            <a:pPr lvl="1" algn="just">
              <a:lnSpc>
                <a:spcPct val="73000"/>
              </a:lnSpc>
            </a:pPr>
            <a:r>
              <a:rPr lang="fr-FR" sz="2000" dirty="0" smtClean="0"/>
              <a:t>en parcourant le tableau </a:t>
            </a:r>
            <a:r>
              <a:rPr lang="fr-FR" sz="2000" b="1" dirty="0" smtClean="0">
                <a:solidFill>
                  <a:srgbClr val="A50021"/>
                </a:solidFill>
                <a:latin typeface="Courier New" pitchFamily="49" charset="0"/>
              </a:rPr>
              <a:t>$_POST["format"]</a:t>
            </a:r>
            <a:r>
              <a:rPr lang="fr-FR" sz="2000" dirty="0" smtClean="0"/>
              <a:t> de l'exemple précédent, faites afficher les formats demandés par l'utilisateur.</a:t>
            </a:r>
            <a:r>
              <a:rPr lang="fr-FR" sz="2400" dirty="0" smtClean="0"/>
              <a:t> </a:t>
            </a:r>
          </a:p>
          <a:p>
            <a:pPr lvl="1" algn="just">
              <a:lnSpc>
                <a:spcPct val="73000"/>
              </a:lnSpc>
            </a:pPr>
            <a:r>
              <a:rPr lang="fr-FR" sz="2000" dirty="0" smtClean="0"/>
              <a:t>Ecrire un formulaire d'authentification avec mot de passe caché.</a:t>
            </a:r>
          </a:p>
          <a:p>
            <a:pPr algn="just">
              <a:spcBef>
                <a:spcPts val="0"/>
              </a:spcBef>
              <a:buNone/>
              <a:tabLst>
                <a:tab pos="723900" algn="l"/>
                <a:tab pos="1447800" algn="l"/>
                <a:tab pos="2171700" algn="l"/>
                <a:tab pos="2895600" algn="l"/>
                <a:tab pos="3619500" algn="l"/>
                <a:tab pos="4343400" algn="l"/>
                <a:tab pos="5067300" algn="l"/>
                <a:tab pos="5791200" algn="l"/>
                <a:tab pos="6515100" algn="l"/>
                <a:tab pos="7239000" algn="l"/>
              </a:tabLst>
            </a:pPr>
            <a:endParaRPr lang="fr-FR" sz="1300" dirty="0">
              <a:solidFill>
                <a:srgbClr val="000000"/>
              </a:solidFill>
            </a:endParaRP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34</a:t>
            </a:fld>
            <a:endParaRPr lang="fr-F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dirty="0" smtClean="0"/>
              <a:t>cours n°4</a:t>
            </a:r>
            <a:endParaRPr lang="fr-FR" dirty="0"/>
          </a:p>
        </p:txBody>
      </p:sp>
      <p:sp>
        <p:nvSpPr>
          <p:cNvPr id="275458" name="Rectangle 2"/>
          <p:cNvSpPr>
            <a:spLocks noGrp="1" noChangeArrowheads="1"/>
          </p:cNvSpPr>
          <p:nvPr>
            <p:ph type="title"/>
          </p:nvPr>
        </p:nvSpPr>
        <p:spPr/>
        <p:txBody>
          <a:bodyPr/>
          <a:lstStyle/>
          <a:p>
            <a:r>
              <a:rPr lang="fr-FR" dirty="0" smtClean="0"/>
              <a:t>Traitement des valeurs multiples</a:t>
            </a:r>
            <a:endParaRPr lang="fr-FR" dirty="0"/>
          </a:p>
        </p:txBody>
      </p:sp>
      <p:sp>
        <p:nvSpPr>
          <p:cNvPr id="275459" name="Rectangle 3"/>
          <p:cNvSpPr>
            <a:spLocks noGrp="1" noChangeArrowheads="1"/>
          </p:cNvSpPr>
          <p:nvPr>
            <p:ph type="body" idx="1"/>
          </p:nvPr>
        </p:nvSpPr>
        <p:spPr/>
        <p:txBody>
          <a:bodyPr/>
          <a:lstStyle/>
          <a:p>
            <a:pPr algn="just">
              <a:lnSpc>
                <a:spcPct val="73000"/>
              </a:lnSpc>
              <a:buNone/>
            </a:pPr>
            <a:r>
              <a:rPr lang="fr-FR" sz="1400" dirty="0" smtClean="0"/>
              <a:t>&lt;?</a:t>
            </a:r>
            <a:r>
              <a:rPr lang="fr-FR" sz="1400" dirty="0" err="1" smtClean="0"/>
              <a:t>php</a:t>
            </a:r>
            <a:endParaRPr lang="fr-FR" sz="1400" dirty="0" smtClean="0"/>
          </a:p>
          <a:p>
            <a:pPr algn="just">
              <a:lnSpc>
                <a:spcPct val="73000"/>
              </a:lnSpc>
              <a:buNone/>
            </a:pPr>
            <a:endParaRPr lang="fr-FR" sz="1400" dirty="0" smtClean="0"/>
          </a:p>
          <a:p>
            <a:pPr algn="just">
              <a:lnSpc>
                <a:spcPct val="73000"/>
              </a:lnSpc>
              <a:buNone/>
            </a:pPr>
            <a:r>
              <a:rPr lang="fr-FR" sz="1400" dirty="0" err="1" smtClean="0"/>
              <a:t>function</a:t>
            </a:r>
            <a:r>
              <a:rPr lang="fr-FR" sz="1400" dirty="0" smtClean="0"/>
              <a:t> </a:t>
            </a:r>
            <a:r>
              <a:rPr lang="fr-FR" sz="1400" dirty="0" err="1" smtClean="0"/>
              <a:t>fact</a:t>
            </a:r>
            <a:r>
              <a:rPr lang="fr-FR" sz="1400" dirty="0" smtClean="0"/>
              <a:t>($n)</a:t>
            </a:r>
          </a:p>
          <a:p>
            <a:pPr algn="just">
              <a:lnSpc>
                <a:spcPct val="73000"/>
              </a:lnSpc>
              <a:buNone/>
            </a:pPr>
            <a:r>
              <a:rPr lang="fr-FR" sz="1400" dirty="0" smtClean="0"/>
              <a:t>  {</a:t>
            </a:r>
          </a:p>
          <a:p>
            <a:pPr algn="just">
              <a:lnSpc>
                <a:spcPct val="73000"/>
              </a:lnSpc>
              <a:buNone/>
            </a:pPr>
            <a:r>
              <a:rPr lang="fr-FR" sz="1400" dirty="0" smtClean="0"/>
              <a:t>    if($n === 0)</a:t>
            </a:r>
          </a:p>
          <a:p>
            <a:pPr algn="just">
              <a:lnSpc>
                <a:spcPct val="73000"/>
              </a:lnSpc>
              <a:buNone/>
            </a:pPr>
            <a:r>
              <a:rPr lang="fr-FR" sz="1400" dirty="0" smtClean="0"/>
              <a:t>      {</a:t>
            </a:r>
          </a:p>
          <a:p>
            <a:pPr algn="just">
              <a:lnSpc>
                <a:spcPct val="73000"/>
              </a:lnSpc>
              <a:buNone/>
            </a:pPr>
            <a:r>
              <a:rPr lang="fr-FR" sz="1400" dirty="0" smtClean="0"/>
              <a:t>     return 1;</a:t>
            </a:r>
          </a:p>
          <a:p>
            <a:pPr algn="just">
              <a:lnSpc>
                <a:spcPct val="73000"/>
              </a:lnSpc>
              <a:buNone/>
            </a:pPr>
            <a:r>
              <a:rPr lang="fr-FR" sz="1400" dirty="0" smtClean="0"/>
              <a:t>      }</a:t>
            </a:r>
          </a:p>
          <a:p>
            <a:pPr algn="just">
              <a:lnSpc>
                <a:spcPct val="73000"/>
              </a:lnSpc>
              <a:buNone/>
            </a:pPr>
            <a:r>
              <a:rPr lang="fr-FR" sz="1400" dirty="0" smtClean="0"/>
              <a:t>    </a:t>
            </a:r>
            <a:r>
              <a:rPr lang="fr-FR" sz="1400" dirty="0" err="1" smtClean="0"/>
              <a:t>else</a:t>
            </a:r>
            <a:endParaRPr lang="fr-FR" sz="1400" dirty="0" smtClean="0"/>
          </a:p>
          <a:p>
            <a:pPr algn="just">
              <a:lnSpc>
                <a:spcPct val="73000"/>
              </a:lnSpc>
              <a:buNone/>
            </a:pPr>
            <a:r>
              <a:rPr lang="fr-FR" sz="1400" dirty="0" smtClean="0"/>
              <a:t>      {</a:t>
            </a:r>
          </a:p>
          <a:p>
            <a:pPr algn="just">
              <a:lnSpc>
                <a:spcPct val="73000"/>
              </a:lnSpc>
              <a:buNone/>
            </a:pPr>
            <a:r>
              <a:rPr lang="fr-FR" sz="1400" dirty="0" smtClean="0"/>
              <a:t>        return $n*</a:t>
            </a:r>
            <a:r>
              <a:rPr lang="fr-FR" sz="1400" dirty="0" err="1" smtClean="0"/>
              <a:t>fact</a:t>
            </a:r>
            <a:r>
              <a:rPr lang="fr-FR" sz="1400" dirty="0" smtClean="0"/>
              <a:t>($n-1);</a:t>
            </a:r>
          </a:p>
          <a:p>
            <a:pPr algn="just">
              <a:lnSpc>
                <a:spcPct val="73000"/>
              </a:lnSpc>
              <a:buNone/>
            </a:pPr>
            <a:r>
              <a:rPr lang="fr-FR" sz="1400" dirty="0" smtClean="0"/>
              <a:t>      }</a:t>
            </a:r>
          </a:p>
          <a:p>
            <a:pPr algn="just">
              <a:lnSpc>
                <a:spcPct val="73000"/>
              </a:lnSpc>
              <a:buNone/>
            </a:pPr>
            <a:r>
              <a:rPr lang="fr-FR" sz="1400" dirty="0" smtClean="0"/>
              <a:t>  }</a:t>
            </a:r>
          </a:p>
          <a:p>
            <a:pPr algn="just">
              <a:lnSpc>
                <a:spcPct val="73000"/>
              </a:lnSpc>
              <a:buNone/>
            </a:pPr>
            <a:endParaRPr lang="fr-FR" sz="1400" dirty="0" smtClean="0"/>
          </a:p>
          <a:p>
            <a:pPr algn="just">
              <a:lnSpc>
                <a:spcPct val="73000"/>
              </a:lnSpc>
              <a:buNone/>
            </a:pPr>
            <a:endParaRPr lang="fr-FR" sz="1400" dirty="0" smtClean="0"/>
          </a:p>
          <a:p>
            <a:pPr algn="just">
              <a:lnSpc>
                <a:spcPct val="73000"/>
              </a:lnSpc>
              <a:buNone/>
            </a:pPr>
            <a:endParaRPr lang="fr-FR" sz="1400" dirty="0" smtClean="0"/>
          </a:p>
          <a:p>
            <a:pPr algn="just">
              <a:lnSpc>
                <a:spcPct val="73000"/>
              </a:lnSpc>
              <a:buNone/>
            </a:pPr>
            <a:r>
              <a:rPr lang="fr-FR" sz="1400" dirty="0" err="1" smtClean="0"/>
              <a:t>echo</a:t>
            </a:r>
            <a:r>
              <a:rPr lang="fr-FR" sz="1400" dirty="0" smtClean="0"/>
              <a:t> $_GET["n"];</a:t>
            </a:r>
          </a:p>
          <a:p>
            <a:pPr algn="just">
              <a:lnSpc>
                <a:spcPct val="73000"/>
              </a:lnSpc>
              <a:buNone/>
            </a:pPr>
            <a:r>
              <a:rPr lang="fr-FR" sz="1400" dirty="0" err="1" smtClean="0"/>
              <a:t>echo</a:t>
            </a:r>
            <a:r>
              <a:rPr lang="fr-FR" sz="1400" dirty="0" smtClean="0"/>
              <a:t> "&lt;</a:t>
            </a:r>
            <a:r>
              <a:rPr lang="fr-FR" sz="1400" dirty="0" err="1" smtClean="0"/>
              <a:t>br</a:t>
            </a:r>
            <a:r>
              <a:rPr lang="fr-FR" sz="1400" dirty="0" smtClean="0"/>
              <a:t>&gt;";</a:t>
            </a:r>
          </a:p>
          <a:p>
            <a:pPr algn="just">
              <a:lnSpc>
                <a:spcPct val="73000"/>
              </a:lnSpc>
              <a:buNone/>
            </a:pPr>
            <a:r>
              <a:rPr lang="fr-FR" sz="1400" dirty="0" err="1" smtClean="0"/>
              <a:t>echo</a:t>
            </a:r>
            <a:r>
              <a:rPr lang="fr-FR" sz="1400" dirty="0" smtClean="0"/>
              <a:t> </a:t>
            </a:r>
            <a:r>
              <a:rPr lang="fr-FR" sz="1400" dirty="0" err="1" smtClean="0"/>
              <a:t>fact</a:t>
            </a:r>
            <a:r>
              <a:rPr lang="fr-FR" sz="1400" dirty="0" smtClean="0"/>
              <a:t>($_GET["n"] ); // On affiche 4! = 24</a:t>
            </a:r>
          </a:p>
          <a:p>
            <a:pPr algn="just">
              <a:lnSpc>
                <a:spcPct val="73000"/>
              </a:lnSpc>
              <a:buNone/>
            </a:pPr>
            <a:endParaRPr lang="fr-FR" sz="1400" dirty="0" smtClean="0"/>
          </a:p>
          <a:p>
            <a:pPr algn="just">
              <a:lnSpc>
                <a:spcPct val="73000"/>
              </a:lnSpc>
              <a:buNone/>
            </a:pPr>
            <a:r>
              <a:rPr lang="fr-FR" sz="1400" dirty="0" smtClean="0"/>
              <a:t>?&gt;</a:t>
            </a:r>
          </a:p>
        </p:txBody>
      </p:sp>
      <p:sp>
        <p:nvSpPr>
          <p:cNvPr id="5" name="Espace réservé du numéro de diapositive 4"/>
          <p:cNvSpPr>
            <a:spLocks noGrp="1"/>
          </p:cNvSpPr>
          <p:nvPr>
            <p:ph type="sldNum" sz="quarter" idx="12"/>
          </p:nvPr>
        </p:nvSpPr>
        <p:spPr/>
        <p:txBody>
          <a:bodyPr/>
          <a:lstStyle/>
          <a:p>
            <a:fld id="{78C96D4D-AEC2-46E0-A233-E8ACA6F41225}" type="slidenum">
              <a:rPr lang="fr-FR" smtClean="0"/>
              <a:pPr/>
              <a:t>35</a:t>
            </a:fld>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fr-CA" smtClean="0"/>
              <a:t>Pourquoi utiliser un formulaire…</a:t>
            </a:r>
          </a:p>
        </p:txBody>
      </p:sp>
      <p:sp>
        <p:nvSpPr>
          <p:cNvPr id="6148" name="Rectangle 3"/>
          <p:cNvSpPr>
            <a:spLocks noGrp="1" noChangeArrowheads="1"/>
          </p:cNvSpPr>
          <p:nvPr>
            <p:ph type="body" idx="1"/>
          </p:nvPr>
        </p:nvSpPr>
        <p:spPr/>
        <p:txBody>
          <a:bodyPr/>
          <a:lstStyle/>
          <a:p>
            <a:r>
              <a:rPr lang="fr-CA" sz="2800" smtClean="0"/>
              <a:t>Permettre à l'usager d'envoyer ses commentaires.</a:t>
            </a:r>
          </a:p>
          <a:p>
            <a:r>
              <a:rPr lang="fr-CA" sz="2800" smtClean="0"/>
              <a:t>Possibilité donnée à l'usager d'avoir plus d'information sur un produit.</a:t>
            </a:r>
          </a:p>
          <a:p>
            <a:r>
              <a:rPr lang="fr-CA" sz="2800" smtClean="0"/>
              <a:t>Permettre la prise de commandes.</a:t>
            </a:r>
          </a:p>
          <a:p>
            <a:r>
              <a:rPr lang="fr-CA" sz="2800" smtClean="0"/>
              <a:t>Identifier les clients intéressés par les produits et services.</a:t>
            </a:r>
          </a:p>
          <a:p>
            <a:r>
              <a:rPr lang="fr-CA" sz="2800" smtClean="0"/>
              <a:t>Permettre la recherche d'information.</a:t>
            </a:r>
          </a:p>
          <a:p>
            <a:endParaRPr lang="fr-CA" sz="2000" smtClean="0"/>
          </a:p>
          <a:p>
            <a:endParaRPr lang="fr-CA" sz="2000" smtClean="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4</a:t>
            </a:fld>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r>
              <a:rPr lang="fr-CA" smtClean="0"/>
              <a:t>Exemple de formulaire</a:t>
            </a:r>
          </a:p>
        </p:txBody>
      </p:sp>
      <p:pic>
        <p:nvPicPr>
          <p:cNvPr id="336899" name="Picture 3"/>
          <p:cNvPicPr>
            <a:picLocks noChangeAspect="1" noChangeArrowheads="1"/>
          </p:cNvPicPr>
          <p:nvPr/>
        </p:nvPicPr>
        <p:blipFill>
          <a:blip r:embed="rId3"/>
          <a:srcRect/>
          <a:stretch>
            <a:fillRect/>
          </a:stretch>
        </p:blipFill>
        <p:spPr bwMode="auto">
          <a:xfrm>
            <a:off x="762000" y="1524000"/>
            <a:ext cx="7239000" cy="4692650"/>
          </a:xfrm>
          <a:prstGeom prst="rect">
            <a:avLst/>
          </a:prstGeom>
          <a:noFill/>
          <a:ln w="12700">
            <a:solidFill>
              <a:schemeClr val="tx2"/>
            </a:solidFill>
            <a:miter lim="800000"/>
            <a:headEnd type="none" w="sm" len="sm"/>
            <a:tailEnd type="none" w="sm" len="sm"/>
          </a:ln>
          <a:effectLst>
            <a:outerShdw dist="107763" dir="2700000" algn="ctr" rotWithShape="0">
              <a:schemeClr val="bg2"/>
            </a:outerShdw>
          </a:effectLst>
        </p:spPr>
      </p:pic>
      <p:sp>
        <p:nvSpPr>
          <p:cNvPr id="5" name="Espace réservé du numéro de diapositive 4"/>
          <p:cNvSpPr>
            <a:spLocks noGrp="1"/>
          </p:cNvSpPr>
          <p:nvPr>
            <p:ph type="sldNum" sz="quarter" idx="4294967295"/>
          </p:nvPr>
        </p:nvSpPr>
        <p:spPr>
          <a:xfrm>
            <a:off x="6553200" y="6245225"/>
            <a:ext cx="1981200" cy="476250"/>
          </a:xfrm>
          <a:prstGeom prst="rect">
            <a:avLst/>
          </a:prstGeom>
        </p:spPr>
        <p:txBody>
          <a:bodyPr/>
          <a:lstStyle/>
          <a:p>
            <a:pPr algn="r"/>
            <a:fld id="{78C96D4D-AEC2-46E0-A233-E8ACA6F41225}" type="slidenum">
              <a:rPr lang="fr-FR" smtClean="0"/>
              <a:pPr algn="r"/>
              <a:t>5</a:t>
            </a:fld>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numéro de diapositive 3"/>
          <p:cNvSpPr>
            <a:spLocks noGrp="1"/>
          </p:cNvSpPr>
          <p:nvPr>
            <p:ph type="sldNum" sz="quarter" idx="11"/>
          </p:nvPr>
        </p:nvSpPr>
        <p:spPr>
          <a:noFill/>
        </p:spPr>
        <p:txBody>
          <a:bodyPr/>
          <a:lstStyle/>
          <a:p>
            <a:fld id="{AA90A9A5-AC44-4ED3-A11C-5EECAD799E4C}" type="slidenum">
              <a:rPr lang="fr-CA" smtClean="0"/>
              <a:pPr/>
              <a:t>6</a:t>
            </a:fld>
            <a:endParaRPr lang="fr-CA" dirty="0" smtClean="0"/>
          </a:p>
        </p:txBody>
      </p:sp>
      <p:sp>
        <p:nvSpPr>
          <p:cNvPr id="8195" name="Rectangle 5"/>
          <p:cNvSpPr>
            <a:spLocks noGrp="1" noChangeArrowheads="1"/>
          </p:cNvSpPr>
          <p:nvPr>
            <p:ph type="title"/>
          </p:nvPr>
        </p:nvSpPr>
        <p:spPr/>
        <p:txBody>
          <a:bodyPr/>
          <a:lstStyle/>
          <a:p>
            <a:r>
              <a:rPr lang="fr-CA" smtClean="0"/>
              <a:t>Code source de l'exemple de formulaire</a:t>
            </a:r>
          </a:p>
        </p:txBody>
      </p:sp>
      <p:sp>
        <p:nvSpPr>
          <p:cNvPr id="8196" name="Rectangle 4"/>
          <p:cNvSpPr>
            <a:spLocks noChangeArrowheads="1"/>
          </p:cNvSpPr>
          <p:nvPr/>
        </p:nvSpPr>
        <p:spPr bwMode="auto">
          <a:xfrm>
            <a:off x="152400" y="1865329"/>
            <a:ext cx="8839200" cy="3970318"/>
          </a:xfrm>
          <a:prstGeom prst="rect">
            <a:avLst/>
          </a:prstGeom>
          <a:noFill/>
          <a:ln w="12700">
            <a:noFill/>
            <a:miter lim="800000"/>
            <a:headEnd type="none" w="sm" len="sm"/>
            <a:tailEnd type="none" w="sm" len="sm"/>
          </a:ln>
        </p:spPr>
        <p:txBody>
          <a:bodyPr>
            <a:spAutoFit/>
          </a:bodyPr>
          <a:lstStyle/>
          <a:p>
            <a:r>
              <a:rPr lang="fr-CA" sz="1400" b="1" dirty="0">
                <a:solidFill>
                  <a:srgbClr val="000000"/>
                </a:solidFill>
                <a:latin typeface="Courier New" pitchFamily="49" charset="0"/>
                <a:cs typeface="Courier New" pitchFamily="49" charset="0"/>
              </a:rPr>
              <a:t>&lt;H2&gt;Vos commentaires&lt;/H2&gt;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&lt;P&gt;Aidez-nous à améliorer notre site:&lt;/P&gt;</a:t>
            </a:r>
          </a:p>
          <a:p>
            <a:r>
              <a:rPr lang="fr-CA" sz="1400" b="1" dirty="0">
                <a:solidFill>
                  <a:srgbClr val="000000"/>
                </a:solidFill>
                <a:latin typeface="Courier New" pitchFamily="49" charset="0"/>
                <a:cs typeface="Courier New" pitchFamily="49" charset="0"/>
              </a:rPr>
              <a:t>&lt;FORM METHOD =</a:t>
            </a:r>
            <a:r>
              <a:rPr lang="fr-CA" sz="1400" b="1" dirty="0">
                <a:solidFill>
                  <a:srgbClr val="0000F0"/>
                </a:solidFill>
                <a:latin typeface="Courier New" pitchFamily="49" charset="0"/>
                <a:cs typeface="Courier New" pitchFamily="49" charset="0"/>
              </a:rPr>
              <a:t>"POST"</a:t>
            </a:r>
            <a:r>
              <a:rPr lang="fr-CA" sz="1400" b="1" dirty="0">
                <a:solidFill>
                  <a:srgbClr val="000000"/>
                </a:solidFill>
                <a:latin typeface="Courier New" pitchFamily="49" charset="0"/>
                <a:cs typeface="Courier New" pitchFamily="49" charset="0"/>
              </a:rPr>
              <a:t> ACTION = </a:t>
            </a:r>
            <a:r>
              <a:rPr lang="fr-CA" sz="1400" b="1" dirty="0">
                <a:solidFill>
                  <a:srgbClr val="0000F0"/>
                </a:solidFill>
              </a:rPr>
              <a:t>"</a:t>
            </a:r>
            <a:r>
              <a:rPr lang="fr-CA" sz="1400" b="1" dirty="0" smtClean="0">
                <a:solidFill>
                  <a:srgbClr val="0000F0"/>
                </a:solidFill>
                <a:latin typeface="Courier New" pitchFamily="49" charset="0"/>
                <a:cs typeface="Courier New" pitchFamily="49" charset="0"/>
              </a:rPr>
              <a:t>comment.php"</a:t>
            </a:r>
            <a:r>
              <a:rPr lang="fr-CA" sz="1400" b="1" dirty="0" smtClean="0">
                <a:solidFill>
                  <a:srgbClr val="000000"/>
                </a:solidFill>
                <a:latin typeface="Courier New" pitchFamily="49" charset="0"/>
                <a:cs typeface="Courier New" pitchFamily="49" charset="0"/>
              </a:rPr>
              <a:t>&gt;</a:t>
            </a:r>
            <a:endParaRPr lang="fr-CA" sz="1400" b="1" dirty="0">
              <a:solidFill>
                <a:srgbClr val="000000"/>
              </a:solidFill>
              <a:latin typeface="Courier New" pitchFamily="49" charset="0"/>
              <a:cs typeface="Courier New" pitchFamily="49" charset="0"/>
            </a:endParaRPr>
          </a:p>
          <a:p>
            <a:r>
              <a:rPr lang="fr-CA" sz="1400" b="1" dirty="0">
                <a:solidFill>
                  <a:srgbClr val="000000"/>
                </a:solidFill>
                <a:latin typeface="Courier New" pitchFamily="49" charset="0"/>
                <a:cs typeface="Courier New" pitchFamily="49" charset="0"/>
              </a:rPr>
              <a:t>&lt;P&gt;&lt;B&gt;Votre nom&lt;/B&gt; &lt;INPUT NAME = </a:t>
            </a:r>
            <a:r>
              <a:rPr lang="fr-CA" sz="1400" b="1" dirty="0">
                <a:solidFill>
                  <a:srgbClr val="0000F0"/>
                </a:solidFill>
                <a:latin typeface="Courier New" pitchFamily="49" charset="0"/>
                <a:cs typeface="Courier New" pitchFamily="49" charset="0"/>
              </a:rPr>
              <a:t>"nom"</a:t>
            </a:r>
            <a:r>
              <a:rPr lang="fr-CA" sz="1400" b="1" dirty="0">
                <a:solidFill>
                  <a:srgbClr val="000000"/>
                </a:solidFill>
                <a:latin typeface="Courier New" pitchFamily="49" charset="0"/>
                <a:cs typeface="Courier New" pitchFamily="49" charset="0"/>
              </a:rPr>
              <a:t> TYPE = </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text</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SIZE = </a:t>
            </a:r>
            <a:r>
              <a:rPr lang="fr-CA" sz="1400" b="1" dirty="0">
                <a:solidFill>
                  <a:srgbClr val="0000F0"/>
                </a:solidFill>
                <a:latin typeface="Courier New" pitchFamily="49" charset="0"/>
                <a:cs typeface="Courier New" pitchFamily="49" charset="0"/>
              </a:rPr>
              <a:t>"25"</a:t>
            </a:r>
            <a:r>
              <a:rPr lang="fr-CA" sz="1400" b="1" dirty="0">
                <a:solidFill>
                  <a:srgbClr val="000000"/>
                </a:solidFill>
                <a:latin typeface="Courier New" pitchFamily="49" charset="0"/>
                <a:cs typeface="Courier New" pitchFamily="49" charset="0"/>
              </a:rPr>
              <a:t>&gt;&lt;/P&gt;</a:t>
            </a:r>
          </a:p>
          <a:p>
            <a:r>
              <a:rPr lang="fr-CA" sz="1400" b="1" dirty="0">
                <a:solidFill>
                  <a:srgbClr val="000000"/>
                </a:solidFill>
                <a:latin typeface="Courier New" pitchFamily="49" charset="0"/>
                <a:cs typeface="Courier New" pitchFamily="49" charset="0"/>
              </a:rPr>
              <a:t>&lt;P&gt;&lt;B&gt;Vos commentaires:&lt;/B&gt;</a:t>
            </a:r>
          </a:p>
          <a:p>
            <a:r>
              <a:rPr lang="fr-CA" sz="1400" b="1" dirty="0">
                <a:solidFill>
                  <a:srgbClr val="000000"/>
                </a:solidFill>
                <a:latin typeface="Courier New" pitchFamily="49" charset="0"/>
                <a:cs typeface="Courier New" pitchFamily="49" charset="0"/>
              </a:rPr>
              <a:t>	&lt;TEXTAREA NAME =</a:t>
            </a:r>
            <a:r>
              <a:rPr lang="fr-CA" sz="1400" b="1" dirty="0">
                <a:solidFill>
                  <a:srgbClr val="0000F0"/>
                </a:solidFill>
                <a:latin typeface="Courier New" pitchFamily="49" charset="0"/>
                <a:cs typeface="Courier New" pitchFamily="49" charset="0"/>
              </a:rPr>
              <a:t>"commentaires"</a:t>
            </a:r>
            <a:r>
              <a:rPr lang="fr-CA" sz="1400" b="1" dirty="0">
                <a:solidFill>
                  <a:srgbClr val="000000"/>
                </a:solidFill>
                <a:latin typeface="Courier New" pitchFamily="49" charset="0"/>
                <a:cs typeface="Courier New" pitchFamily="49" charset="0"/>
              </a:rPr>
              <a:t> ROWS =</a:t>
            </a:r>
            <a:r>
              <a:rPr lang="fr-CA" sz="1400" b="1" dirty="0">
                <a:solidFill>
                  <a:srgbClr val="0000F0"/>
                </a:solidFill>
                <a:latin typeface="Courier New" pitchFamily="49" charset="0"/>
                <a:cs typeface="Courier New" pitchFamily="49" charset="0"/>
              </a:rPr>
              <a:t>"4"</a:t>
            </a:r>
            <a:r>
              <a:rPr lang="fr-CA" sz="1400" b="1" dirty="0">
                <a:solidFill>
                  <a:srgbClr val="000000"/>
                </a:solidFill>
                <a:latin typeface="Courier New" pitchFamily="49" charset="0"/>
                <a:cs typeface="Courier New" pitchFamily="49" charset="0"/>
              </a:rPr>
              <a:t> COLS =</a:t>
            </a:r>
            <a:r>
              <a:rPr lang="fr-CA" sz="1400" b="1" dirty="0">
                <a:solidFill>
                  <a:srgbClr val="0000F0"/>
                </a:solidFill>
                <a:latin typeface="Courier New" pitchFamily="49" charset="0"/>
                <a:cs typeface="Courier New" pitchFamily="49" charset="0"/>
              </a:rPr>
              <a:t>"36"</a:t>
            </a:r>
            <a:r>
              <a:rPr lang="fr-CA" sz="1400" b="1" dirty="0">
                <a:solidFill>
                  <a:srgbClr val="000000"/>
                </a:solidFill>
                <a:latin typeface="Courier New" pitchFamily="49" charset="0"/>
                <a:cs typeface="Courier New" pitchFamily="49" charset="0"/>
              </a:rPr>
              <a:t>&gt;&lt;/TEXTAREA&gt;&lt;/P&gt;</a:t>
            </a:r>
          </a:p>
          <a:p>
            <a:r>
              <a:rPr lang="fr-CA" sz="1400" b="1" dirty="0">
                <a:solidFill>
                  <a:srgbClr val="000000"/>
                </a:solidFill>
                <a:latin typeface="Courier New" pitchFamily="49" charset="0"/>
                <a:cs typeface="Courier New" pitchFamily="49" charset="0"/>
              </a:rPr>
              <a:t>&lt;P&gt;&lt;B&gt;Votre adresse de courrier électronique:&lt;/B&gt;</a:t>
            </a:r>
          </a:p>
          <a:p>
            <a:r>
              <a:rPr lang="fr-CA" sz="1400" b="1" dirty="0">
                <a:solidFill>
                  <a:srgbClr val="000000"/>
                </a:solidFill>
                <a:latin typeface="Courier New" pitchFamily="49" charset="0"/>
                <a:cs typeface="Courier New" pitchFamily="49" charset="0"/>
              </a:rPr>
              <a:t>	&lt;INPUT NAME = </a:t>
            </a:r>
            <a:r>
              <a:rPr lang="fr-CA" sz="1400" b="1" dirty="0">
                <a:solidFill>
                  <a:srgbClr val="0000F0"/>
                </a:solidFill>
                <a:latin typeface="Courier New" pitchFamily="49" charset="0"/>
                <a:cs typeface="Courier New" pitchFamily="49" charset="0"/>
              </a:rPr>
              <a:t>"email"</a:t>
            </a:r>
            <a:r>
              <a:rPr lang="fr-CA" sz="1400" b="1" dirty="0">
                <a:solidFill>
                  <a:srgbClr val="000000"/>
                </a:solidFill>
                <a:latin typeface="Courier New" pitchFamily="49" charset="0"/>
                <a:cs typeface="Courier New" pitchFamily="49" charset="0"/>
              </a:rPr>
              <a:t> TYPE = </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text</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SIZE = </a:t>
            </a:r>
            <a:r>
              <a:rPr lang="fr-CA" sz="1400" b="1" dirty="0">
                <a:solidFill>
                  <a:srgbClr val="0000F0"/>
                </a:solidFill>
                <a:latin typeface="Courier New" pitchFamily="49" charset="0"/>
                <a:cs typeface="Courier New" pitchFamily="49" charset="0"/>
              </a:rPr>
              <a:t>"40"</a:t>
            </a:r>
            <a:r>
              <a:rPr lang="fr-CA" sz="1400" b="1" dirty="0">
                <a:solidFill>
                  <a:srgbClr val="000000"/>
                </a:solidFill>
                <a:latin typeface="Courier New" pitchFamily="49" charset="0"/>
                <a:cs typeface="Courier New" pitchFamily="49" charset="0"/>
              </a:rPr>
              <a:t>&gt;&lt;/P&gt;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&lt;P&gt;</a:t>
            </a:r>
          </a:p>
          <a:p>
            <a:r>
              <a:rPr lang="fr-CA" sz="1400" b="1" dirty="0">
                <a:solidFill>
                  <a:srgbClr val="000000"/>
                </a:solidFill>
                <a:latin typeface="Courier New" pitchFamily="49" charset="0"/>
                <a:cs typeface="Courier New" pitchFamily="49" charset="0"/>
              </a:rPr>
              <a:t>&lt;B&gt;Indiquez les éléments du site que vous aimez:&lt;/B&gt;&lt;BR&gt;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  Design du site &lt;INPUT NAME = </a:t>
            </a:r>
            <a:r>
              <a:rPr lang="fr-CA" sz="1400" b="1" dirty="0">
                <a:solidFill>
                  <a:srgbClr val="0000F0"/>
                </a:solidFill>
                <a:latin typeface="Courier New" pitchFamily="49" charset="0"/>
                <a:cs typeface="Courier New" pitchFamily="49" charset="0"/>
              </a:rPr>
              <a:t>"design"</a:t>
            </a:r>
            <a:r>
              <a:rPr lang="fr-CA" sz="1400" b="1" dirty="0">
                <a:solidFill>
                  <a:srgbClr val="000000"/>
                </a:solidFill>
                <a:latin typeface="Courier New" pitchFamily="49" charset="0"/>
                <a:cs typeface="Courier New" pitchFamily="49" charset="0"/>
              </a:rPr>
              <a:t> TYPE = </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checkbox</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VALUE = </a:t>
            </a:r>
            <a:r>
              <a:rPr lang="fr-CA" sz="1400" b="1" dirty="0">
                <a:solidFill>
                  <a:srgbClr val="0000F0"/>
                </a:solidFill>
                <a:latin typeface="Courier New" pitchFamily="49" charset="0"/>
                <a:cs typeface="Courier New" pitchFamily="49" charset="0"/>
              </a:rPr>
              <a:t>"Design"</a:t>
            </a:r>
            <a:r>
              <a:rPr lang="fr-CA" sz="1400" b="1" dirty="0">
                <a:solidFill>
                  <a:srgbClr val="000000"/>
                </a:solidFill>
                <a:latin typeface="Courier New" pitchFamily="49" charset="0"/>
                <a:cs typeface="Courier New" pitchFamily="49" charset="0"/>
              </a:rPr>
              <a:t>&gt;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  Les liens &lt;INPUT NAME = </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lesliens</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TYPE = </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checkbox</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VALUE = </a:t>
            </a:r>
            <a:r>
              <a:rPr lang="fr-CA" sz="1400" b="1" dirty="0">
                <a:solidFill>
                  <a:srgbClr val="0000F0"/>
                </a:solidFill>
                <a:latin typeface="Courier New" pitchFamily="49" charset="0"/>
                <a:cs typeface="Courier New" pitchFamily="49" charset="0"/>
              </a:rPr>
              <a:t>"liens"</a:t>
            </a:r>
            <a:r>
              <a:rPr lang="fr-CA" sz="1400" b="1" dirty="0">
                <a:solidFill>
                  <a:srgbClr val="000000"/>
                </a:solidFill>
                <a:latin typeface="Courier New" pitchFamily="49" charset="0"/>
                <a:cs typeface="Courier New" pitchFamily="49" charset="0"/>
              </a:rPr>
              <a:t>&gt;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  Facilité de navigation &lt;INPUT NAME=</a:t>
            </a:r>
            <a:r>
              <a:rPr lang="fr-CA" sz="1400" b="1" dirty="0">
                <a:solidFill>
                  <a:srgbClr val="0000F0"/>
                </a:solidFill>
                <a:latin typeface="Courier New" pitchFamily="49" charset="0"/>
                <a:cs typeface="Courier New" pitchFamily="49" charset="0"/>
              </a:rPr>
              <a:t>"facilite"</a:t>
            </a:r>
            <a:r>
              <a:rPr lang="fr-CA" sz="1400" b="1" dirty="0">
                <a:solidFill>
                  <a:srgbClr val="000000"/>
                </a:solidFill>
                <a:latin typeface="Courier New" pitchFamily="49" charset="0"/>
                <a:cs typeface="Courier New" pitchFamily="49" charset="0"/>
              </a:rPr>
              <a:t> TYPE=</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checkbox</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VALUE=</a:t>
            </a:r>
            <a:r>
              <a:rPr lang="fr-CA" sz="1400" b="1" dirty="0">
                <a:solidFill>
                  <a:srgbClr val="0000F0"/>
                </a:solidFill>
                <a:latin typeface="Courier New" pitchFamily="49" charset="0"/>
                <a:cs typeface="Courier New" pitchFamily="49" charset="0"/>
              </a:rPr>
              <a:t>"facile"</a:t>
            </a:r>
            <a:r>
              <a:rPr lang="fr-CA" sz="1400" b="1" dirty="0">
                <a:solidFill>
                  <a:srgbClr val="000000"/>
                </a:solidFill>
                <a:latin typeface="Courier New" pitchFamily="49" charset="0"/>
                <a:cs typeface="Courier New" pitchFamily="49" charset="0"/>
              </a:rPr>
              <a:t>&gt;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 Les images &lt;INPUT NAME = </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lesimages</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TYPE=</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checkbox</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VALUE=</a:t>
            </a:r>
            <a:r>
              <a:rPr lang="fr-CA" sz="1400" b="1" dirty="0">
                <a:solidFill>
                  <a:srgbClr val="0000F0"/>
                </a:solidFill>
                <a:latin typeface="Courier New" pitchFamily="49" charset="0"/>
                <a:cs typeface="Courier New" pitchFamily="49" charset="0"/>
              </a:rPr>
              <a:t>"images"</a:t>
            </a:r>
            <a:r>
              <a:rPr lang="fr-CA" sz="1400" b="1" dirty="0">
                <a:solidFill>
                  <a:srgbClr val="000000"/>
                </a:solidFill>
                <a:latin typeface="Courier New" pitchFamily="49" charset="0"/>
                <a:cs typeface="Courier New" pitchFamily="49" charset="0"/>
              </a:rPr>
              <a:t>&gt;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&lt;/P&gt;</a:t>
            </a:r>
          </a:p>
          <a:p>
            <a:r>
              <a:rPr lang="fr-CA" sz="1400" b="1" dirty="0">
                <a:solidFill>
                  <a:srgbClr val="000000"/>
                </a:solidFill>
                <a:latin typeface="Courier New" pitchFamily="49" charset="0"/>
                <a:cs typeface="Courier New" pitchFamily="49" charset="0"/>
              </a:rPr>
              <a:t>&lt;INPUT TYPE=</a:t>
            </a:r>
            <a:r>
              <a:rPr lang="fr-CA" sz="1400" b="1" dirty="0">
                <a:solidFill>
                  <a:srgbClr val="0000F0"/>
                </a:solidFill>
                <a:latin typeface="Courier New" pitchFamily="49" charset="0"/>
                <a:cs typeface="Courier New" pitchFamily="49" charset="0"/>
              </a:rPr>
              <a:t>"</a:t>
            </a:r>
            <a:r>
              <a:rPr lang="fr-CA" sz="1400" b="1" dirty="0" err="1">
                <a:solidFill>
                  <a:srgbClr val="0000F0"/>
                </a:solidFill>
                <a:latin typeface="Courier New" pitchFamily="49" charset="0"/>
                <a:cs typeface="Courier New" pitchFamily="49" charset="0"/>
              </a:rPr>
              <a:t>submit</a:t>
            </a:r>
            <a:r>
              <a:rPr lang="fr-CA" sz="1400" b="1" dirty="0">
                <a:solidFill>
                  <a:srgbClr val="0000F0"/>
                </a:solidFill>
                <a:latin typeface="Courier New" pitchFamily="49" charset="0"/>
                <a:cs typeface="Courier New" pitchFamily="49" charset="0"/>
              </a:rPr>
              <a:t>"</a:t>
            </a:r>
            <a:r>
              <a:rPr lang="fr-CA" sz="1400" b="1" dirty="0">
                <a:solidFill>
                  <a:srgbClr val="000000"/>
                </a:solidFill>
                <a:latin typeface="Courier New" pitchFamily="49" charset="0"/>
                <a:cs typeface="Courier New" pitchFamily="49" charset="0"/>
              </a:rPr>
              <a:t> VALUE=</a:t>
            </a:r>
            <a:r>
              <a:rPr lang="fr-CA" sz="1400" b="1" dirty="0">
                <a:solidFill>
                  <a:srgbClr val="0000F0"/>
                </a:solidFill>
                <a:latin typeface="Courier New" pitchFamily="49" charset="0"/>
                <a:cs typeface="Courier New" pitchFamily="49" charset="0"/>
              </a:rPr>
              <a:t>"Soumettre"</a:t>
            </a:r>
            <a:r>
              <a:rPr lang="fr-CA" sz="1400" b="1" dirty="0">
                <a:solidFill>
                  <a:srgbClr val="000000"/>
                </a:solidFill>
                <a:latin typeface="Courier New" pitchFamily="49" charset="0"/>
                <a:cs typeface="Courier New" pitchFamily="49" charset="0"/>
              </a:rPr>
              <a:t>&gt;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&lt;INPUT TYPE=</a:t>
            </a:r>
            <a:r>
              <a:rPr lang="fr-CA" sz="1400" b="1" dirty="0">
                <a:solidFill>
                  <a:srgbClr val="0000F0"/>
                </a:solidFill>
                <a:latin typeface="Courier New" pitchFamily="49" charset="0"/>
                <a:cs typeface="Courier New" pitchFamily="49" charset="0"/>
              </a:rPr>
              <a:t>"reset"</a:t>
            </a:r>
            <a:r>
              <a:rPr lang="fr-CA" sz="1400" b="1" dirty="0">
                <a:solidFill>
                  <a:srgbClr val="000000"/>
                </a:solidFill>
                <a:latin typeface="Courier New" pitchFamily="49" charset="0"/>
                <a:cs typeface="Courier New" pitchFamily="49" charset="0"/>
              </a:rPr>
              <a:t> VALUE=</a:t>
            </a:r>
            <a:r>
              <a:rPr lang="fr-CA" sz="1400" b="1" dirty="0">
                <a:solidFill>
                  <a:srgbClr val="0000F0"/>
                </a:solidFill>
                <a:latin typeface="Courier New" pitchFamily="49" charset="0"/>
                <a:cs typeface="Courier New" pitchFamily="49" charset="0"/>
              </a:rPr>
              <a:t>"Effacer"</a:t>
            </a:r>
            <a:r>
              <a:rPr lang="fr-CA" sz="1400" b="1" dirty="0">
                <a:solidFill>
                  <a:srgbClr val="000000"/>
                </a:solidFill>
                <a:latin typeface="Courier New" pitchFamily="49" charset="0"/>
                <a:cs typeface="Courier New" pitchFamily="49" charset="0"/>
              </a:rPr>
              <a:t>&gt;</a:t>
            </a:r>
            <a:br>
              <a:rPr lang="fr-CA" sz="1400" b="1" dirty="0">
                <a:solidFill>
                  <a:srgbClr val="000000"/>
                </a:solidFill>
                <a:latin typeface="Courier New" pitchFamily="49" charset="0"/>
                <a:cs typeface="Courier New" pitchFamily="49" charset="0"/>
              </a:rPr>
            </a:br>
            <a:r>
              <a:rPr lang="fr-CA" sz="1400" b="1" dirty="0">
                <a:solidFill>
                  <a:srgbClr val="000000"/>
                </a:solidFill>
                <a:latin typeface="Courier New" pitchFamily="49" charset="0"/>
                <a:cs typeface="Courier New" pitchFamily="49" charset="0"/>
              </a:rPr>
              <a:t>&lt;/FORM&gt;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fr-CA" smtClean="0"/>
              <a:t>La balise &lt;FORM&gt;</a:t>
            </a:r>
          </a:p>
        </p:txBody>
      </p:sp>
      <p:sp>
        <p:nvSpPr>
          <p:cNvPr id="9220" name="Rectangle 3"/>
          <p:cNvSpPr>
            <a:spLocks noGrp="1" noChangeArrowheads="1"/>
          </p:cNvSpPr>
          <p:nvPr>
            <p:ph type="body" idx="1"/>
          </p:nvPr>
        </p:nvSpPr>
        <p:spPr/>
        <p:txBody>
          <a:bodyPr/>
          <a:lstStyle/>
          <a:p>
            <a:r>
              <a:rPr lang="fr-CA" sz="2400" dirty="0" smtClean="0"/>
              <a:t>L'élément FORM est le conteneur («container») pour le formulaire.  Il contient des éléments appelés «</a:t>
            </a:r>
            <a:r>
              <a:rPr lang="fr-CA" sz="2400" dirty="0" err="1" smtClean="0"/>
              <a:t>controls</a:t>
            </a:r>
            <a:r>
              <a:rPr lang="fr-CA" sz="2400" dirty="0" smtClean="0"/>
              <a:t>»</a:t>
            </a:r>
          </a:p>
          <a:p>
            <a:r>
              <a:rPr lang="fr-CA" sz="2400" dirty="0" smtClean="0"/>
              <a:t>Un formulaire est délimité par la balise</a:t>
            </a:r>
          </a:p>
          <a:p>
            <a:pPr lvl="1">
              <a:buFont typeface="Times New Roman" pitchFamily="18" charset="0"/>
              <a:buNone/>
            </a:pPr>
            <a:r>
              <a:rPr lang="fr-CA" sz="2000" dirty="0" smtClean="0"/>
              <a:t>&lt;FORM&gt; ….&lt;/FORM&gt;</a:t>
            </a:r>
          </a:p>
          <a:p>
            <a:endParaRPr lang="fr-CA" sz="2400" dirty="0" smtClean="0"/>
          </a:p>
          <a:p>
            <a:r>
              <a:rPr lang="fr-CA" sz="2400" dirty="0" smtClean="0"/>
              <a:t>Les 2 principaux attributs de &lt;FORM&gt; sont:</a:t>
            </a:r>
          </a:p>
          <a:p>
            <a:pPr lvl="1"/>
            <a:r>
              <a:rPr lang="fr-CA" sz="2000" dirty="0" smtClean="0"/>
              <a:t>ACTION</a:t>
            </a:r>
          </a:p>
          <a:p>
            <a:pPr lvl="1"/>
            <a:r>
              <a:rPr lang="fr-CA" sz="2000" dirty="0" smtClean="0"/>
              <a:t>METHOD</a:t>
            </a:r>
          </a:p>
          <a:p>
            <a:pPr lvl="1"/>
            <a:endParaRPr lang="fr-CA" sz="2000" dirty="0" smtClean="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7</a:t>
            </a:fld>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u numéro de diapositive 4"/>
          <p:cNvSpPr>
            <a:spLocks noGrp="1"/>
          </p:cNvSpPr>
          <p:nvPr>
            <p:ph type="sldNum" sz="quarter" idx="11"/>
          </p:nvPr>
        </p:nvSpPr>
        <p:spPr>
          <a:noFill/>
        </p:spPr>
        <p:txBody>
          <a:bodyPr/>
          <a:lstStyle/>
          <a:p>
            <a:fld id="{7D6F9085-F396-4695-8578-ECFD66C0517E}" type="slidenum">
              <a:rPr lang="fr-CA" smtClean="0"/>
              <a:pPr/>
              <a:t>8</a:t>
            </a:fld>
            <a:endParaRPr lang="fr-CA" smtClean="0"/>
          </a:p>
        </p:txBody>
      </p:sp>
      <p:sp>
        <p:nvSpPr>
          <p:cNvPr id="10243" name="Rectangle 2"/>
          <p:cNvSpPr>
            <a:spLocks noGrp="1" noChangeArrowheads="1"/>
          </p:cNvSpPr>
          <p:nvPr>
            <p:ph type="title"/>
          </p:nvPr>
        </p:nvSpPr>
        <p:spPr/>
        <p:txBody>
          <a:bodyPr/>
          <a:lstStyle/>
          <a:p>
            <a:r>
              <a:rPr lang="fr-FR" smtClean="0"/>
              <a:t>&lt;FORM&gt; … &lt;/FORM&gt;</a:t>
            </a:r>
            <a:br>
              <a:rPr lang="fr-FR" smtClean="0"/>
            </a:br>
            <a:r>
              <a:rPr lang="fr-FR" i="1" smtClean="0"/>
              <a:t>Attributs</a:t>
            </a:r>
            <a:endParaRPr lang="fr-CA" i="1" smtClean="0"/>
          </a:p>
        </p:txBody>
      </p:sp>
      <p:sp>
        <p:nvSpPr>
          <p:cNvPr id="10244" name="Rectangle 3"/>
          <p:cNvSpPr>
            <a:spLocks noGrp="1" noChangeArrowheads="1"/>
          </p:cNvSpPr>
          <p:nvPr>
            <p:ph type="body" idx="1"/>
          </p:nvPr>
        </p:nvSpPr>
        <p:spPr/>
        <p:txBody>
          <a:bodyPr/>
          <a:lstStyle/>
          <a:p>
            <a:r>
              <a:rPr lang="fr-FR" sz="2000" b="1" dirty="0" smtClean="0">
                <a:solidFill>
                  <a:srgbClr val="0000FF"/>
                </a:solidFill>
              </a:rPr>
              <a:t>ACTION</a:t>
            </a:r>
            <a:r>
              <a:rPr lang="fr-FR" sz="2000" dirty="0" smtClean="0">
                <a:solidFill>
                  <a:srgbClr val="0000FF"/>
                </a:solidFill>
              </a:rPr>
              <a:t> </a:t>
            </a:r>
            <a:r>
              <a:rPr lang="fr-FR" sz="2000" dirty="0" smtClean="0"/>
              <a:t>: indique à quel URL (fichier) les données doivent être envoyées pour être traitées.</a:t>
            </a:r>
          </a:p>
          <a:p>
            <a:pPr lvl="1"/>
            <a:r>
              <a:rPr lang="fr-FR" sz="1800" dirty="0" smtClean="0"/>
              <a:t> exemple:  action="</a:t>
            </a:r>
            <a:r>
              <a:rPr lang="fr-FR" sz="1800" dirty="0" smtClean="0"/>
              <a:t>commande.php"</a:t>
            </a:r>
            <a:endParaRPr lang="fr-FR" sz="1800" dirty="0" smtClean="0"/>
          </a:p>
          <a:p>
            <a:r>
              <a:rPr lang="fr-FR" sz="2000" b="1" dirty="0" smtClean="0">
                <a:solidFill>
                  <a:srgbClr val="0000FF"/>
                </a:solidFill>
              </a:rPr>
              <a:t>METHOD</a:t>
            </a:r>
            <a:r>
              <a:rPr lang="fr-FR" sz="2000" dirty="0" smtClean="0">
                <a:solidFill>
                  <a:srgbClr val="0000FF"/>
                </a:solidFill>
              </a:rPr>
              <a:t> </a:t>
            </a:r>
            <a:r>
              <a:rPr lang="fr-FR" sz="2000" dirty="0" smtClean="0"/>
              <a:t>: indique la méthode par laquelle les données sont envoyées.</a:t>
            </a:r>
          </a:p>
          <a:p>
            <a:pPr lvl="1"/>
            <a:r>
              <a:rPr lang="fr-FR" sz="1800" dirty="0" smtClean="0"/>
              <a:t>Il y a 2 méthodes: GET et POST</a:t>
            </a:r>
          </a:p>
          <a:p>
            <a:pPr lvl="2"/>
            <a:r>
              <a:rPr lang="fr-FR" sz="1600" dirty="0" smtClean="0"/>
              <a:t>GET	les données sont transmises avec l'URL</a:t>
            </a:r>
          </a:p>
          <a:p>
            <a:pPr lvl="2"/>
            <a:r>
              <a:rPr lang="fr-FR" sz="1600" dirty="0" smtClean="0"/>
              <a:t>POST les données sont transmises séparément</a:t>
            </a:r>
          </a:p>
          <a:p>
            <a:r>
              <a:rPr lang="fr-CA" dirty="0" smtClean="0"/>
              <a:t>&lt;</a:t>
            </a:r>
            <a:r>
              <a:rPr lang="fr-CA" sz="2000" dirty="0" err="1" smtClean="0"/>
              <a:t>form</a:t>
            </a:r>
            <a:r>
              <a:rPr lang="fr-CA" sz="2000" dirty="0" smtClean="0"/>
              <a:t> action="commande.php" </a:t>
            </a:r>
            <a:r>
              <a:rPr lang="fr-CA" sz="2000" dirty="0" err="1" smtClean="0"/>
              <a:t>method</a:t>
            </a:r>
            <a:r>
              <a:rPr lang="fr-CA" sz="2000" dirty="0" smtClean="0"/>
              <a:t>="post"&gt;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fr-FR" smtClean="0"/>
              <a:t>Les champs d'un formulaire</a:t>
            </a:r>
            <a:endParaRPr lang="fr-CA" smtClean="0"/>
          </a:p>
        </p:txBody>
      </p:sp>
      <p:sp>
        <p:nvSpPr>
          <p:cNvPr id="11268" name="Rectangle 3"/>
          <p:cNvSpPr>
            <a:spLocks noGrp="1" noChangeArrowheads="1"/>
          </p:cNvSpPr>
          <p:nvPr>
            <p:ph type="body" idx="1"/>
          </p:nvPr>
        </p:nvSpPr>
        <p:spPr/>
        <p:txBody>
          <a:bodyPr/>
          <a:lstStyle/>
          <a:p>
            <a:r>
              <a:rPr lang="fr-FR" sz="3000" smtClean="0"/>
              <a:t>Les données des champs sont entrées à l'aide d'un des éléments suivants:</a:t>
            </a:r>
          </a:p>
          <a:p>
            <a:pPr lvl="1"/>
            <a:r>
              <a:rPr lang="fr-FR" sz="2800" smtClean="0"/>
              <a:t>INPUT</a:t>
            </a:r>
          </a:p>
          <a:p>
            <a:pPr lvl="1"/>
            <a:r>
              <a:rPr lang="fr-FR" sz="2800" smtClean="0"/>
              <a:t>SELECT</a:t>
            </a:r>
          </a:p>
          <a:p>
            <a:pPr lvl="1"/>
            <a:r>
              <a:rPr lang="fr-FR" sz="2800" smtClean="0"/>
              <a:t>TEXTAREA </a:t>
            </a:r>
          </a:p>
          <a:p>
            <a:endParaRPr lang="fr-FR" sz="3000" smtClean="0"/>
          </a:p>
        </p:txBody>
      </p:sp>
      <p:sp>
        <p:nvSpPr>
          <p:cNvPr id="5" name="Espace réservé du numéro de diapositive 4"/>
          <p:cNvSpPr>
            <a:spLocks noGrp="1"/>
          </p:cNvSpPr>
          <p:nvPr>
            <p:ph type="sldNum" sz="quarter" idx="12"/>
          </p:nvPr>
        </p:nvSpPr>
        <p:spPr>
          <a:xfrm>
            <a:off x="6553200" y="6245225"/>
            <a:ext cx="1981200" cy="476250"/>
          </a:xfrm>
        </p:spPr>
        <p:txBody>
          <a:bodyPr/>
          <a:lstStyle/>
          <a:p>
            <a:fld id="{78C96D4D-AEC2-46E0-A233-E8ACA6F41225}" type="slidenum">
              <a:rPr lang="fr-FR" smtClean="0"/>
              <a:pPr/>
              <a:t>9</a:t>
            </a:fld>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6833</TotalTime>
  <Words>1820</Words>
  <Application>Microsoft PowerPoint</Application>
  <PresentationFormat>Affichage à l'écran (4:3)</PresentationFormat>
  <Paragraphs>329</Paragraphs>
  <Slides>35</Slides>
  <Notes>35</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35</vt:i4>
      </vt:variant>
    </vt:vector>
  </HeadingPairs>
  <TitlesOfParts>
    <vt:vector size="37" baseType="lpstr">
      <vt:lpstr>Profil</vt:lpstr>
      <vt:lpstr>Image File</vt:lpstr>
      <vt:lpstr>PHP/MySQL ESSAI</vt:lpstr>
      <vt:lpstr>Le formulaire</vt:lpstr>
      <vt:lpstr>Le fonctionnement du formulaire</vt:lpstr>
      <vt:lpstr>Pourquoi utiliser un formulaire…</vt:lpstr>
      <vt:lpstr>Exemple de formulaire</vt:lpstr>
      <vt:lpstr>Code source de l'exemple de formulaire</vt:lpstr>
      <vt:lpstr>La balise &lt;FORM&gt;</vt:lpstr>
      <vt:lpstr>&lt;FORM&gt; … &lt;/FORM&gt; Attributs</vt:lpstr>
      <vt:lpstr>Les champs d'un formulaire</vt:lpstr>
      <vt:lpstr>L'élément INPUT</vt:lpstr>
      <vt:lpstr>Les attributs d'INPUT</vt:lpstr>
      <vt:lpstr>Input de type="SUBMIT"</vt:lpstr>
      <vt:lpstr>Input de type="TEXT"</vt:lpstr>
      <vt:lpstr>Input de type="password"</vt:lpstr>
      <vt:lpstr>Input de type="checkbox"</vt:lpstr>
      <vt:lpstr>Input type="radio"</vt:lpstr>
      <vt:lpstr>Input type="file"</vt:lpstr>
      <vt:lpstr>Input type="HIDDEN"</vt:lpstr>
      <vt:lpstr>Exemple input="HIDDEN"</vt:lpstr>
      <vt:lpstr>Input de type="RESET"</vt:lpstr>
      <vt:lpstr>L'élément TEXTAREA</vt:lpstr>
      <vt:lpstr>Exemple de TEXTAREA</vt:lpstr>
      <vt:lpstr>L'élément SELECT  (Menu control)</vt:lpstr>
      <vt:lpstr>L'élément OPTION</vt:lpstr>
      <vt:lpstr>Exemple de SELECT</vt:lpstr>
      <vt:lpstr>Exemple de SELECT Multiple</vt:lpstr>
      <vt:lpstr>Exemple de SELECT Multiple (suite…)</vt:lpstr>
      <vt:lpstr>Exercice</vt:lpstr>
      <vt:lpstr>Formulaire HTML</vt:lpstr>
      <vt:lpstr>Traitement d'un formulaire grâce à PHP</vt:lpstr>
      <vt:lpstr>Variables super-globales</vt:lpstr>
      <vt:lpstr>Traitement des valeurs multiples</vt:lpstr>
      <vt:lpstr>Traitement des valeurs multiples</vt:lpstr>
      <vt:lpstr>Traitement des valeurs multiples</vt:lpstr>
      <vt:lpstr>Traitement des valeurs multiples</vt:lpstr>
    </vt:vector>
  </TitlesOfParts>
  <Company> loria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maghrebi</dc:creator>
  <cp:lastModifiedBy>harrathi</cp:lastModifiedBy>
  <cp:revision>490</cp:revision>
  <dcterms:created xsi:type="dcterms:W3CDTF">2006-12-01T14:29:46Z</dcterms:created>
  <dcterms:modified xsi:type="dcterms:W3CDTF">2009-12-14T11:35:51Z</dcterms:modified>
</cp:coreProperties>
</file>