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29"/>
  </p:notesMasterIdLst>
  <p:handoutMasterIdLst>
    <p:handoutMasterId r:id="rId30"/>
  </p:handoutMasterIdLst>
  <p:sldIdLst>
    <p:sldId id="385" r:id="rId2"/>
    <p:sldId id="405" r:id="rId3"/>
    <p:sldId id="406" r:id="rId4"/>
    <p:sldId id="407" r:id="rId5"/>
    <p:sldId id="408" r:id="rId6"/>
    <p:sldId id="409" r:id="rId7"/>
    <p:sldId id="410" r:id="rId8"/>
    <p:sldId id="411" r:id="rId9"/>
    <p:sldId id="412" r:id="rId10"/>
    <p:sldId id="413" r:id="rId11"/>
    <p:sldId id="414" r:id="rId12"/>
    <p:sldId id="415" r:id="rId13"/>
    <p:sldId id="416" r:id="rId14"/>
    <p:sldId id="417" r:id="rId15"/>
    <p:sldId id="418" r:id="rId16"/>
    <p:sldId id="419" r:id="rId17"/>
    <p:sldId id="420" r:id="rId18"/>
    <p:sldId id="421" r:id="rId19"/>
    <p:sldId id="422" r:id="rId20"/>
    <p:sldId id="423" r:id="rId21"/>
    <p:sldId id="424" r:id="rId22"/>
    <p:sldId id="425" r:id="rId23"/>
    <p:sldId id="426" r:id="rId24"/>
    <p:sldId id="427" r:id="rId25"/>
    <p:sldId id="428" r:id="rId26"/>
    <p:sldId id="429" r:id="rId27"/>
    <p:sldId id="430" r:id="rId28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0" autoAdjust="0"/>
    <p:restoredTop sz="94605" autoAdjust="0"/>
  </p:normalViewPr>
  <p:slideViewPr>
    <p:cSldViewPr>
      <p:cViewPr varScale="1">
        <p:scale>
          <a:sx n="66" d="100"/>
          <a:sy n="66" d="100"/>
        </p:scale>
        <p:origin x="-5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84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634432-3288-4CBB-824F-5F349EF02F22}" type="datetimeFigureOut">
              <a:rPr lang="fr-FR" smtClean="0"/>
              <a:pPr/>
              <a:t>28/11/2009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5FB10-201D-4E89-958C-3A1EFA7699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fr-FR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fr-F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B2501C07-92A4-4B2A-931F-F1852E012314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EC7070-48EF-4C23-AEBE-2E2F7C46E31D}" type="slidenum">
              <a:rPr lang="fr-FR"/>
              <a:pPr/>
              <a:t>1</a:t>
            </a:fld>
            <a:endParaRPr lang="fr-FR"/>
          </a:p>
        </p:txBody>
      </p:sp>
      <p:sp>
        <p:nvSpPr>
          <p:cNvPr id="27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10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11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12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13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14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15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16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17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18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19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20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21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22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23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24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25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26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27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3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4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5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6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7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8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9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28691" y="71414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 dirty="0"/>
              <a:t>Cliquez pour modifier le style du titre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cours n°2</a:t>
            </a:r>
            <a:endParaRPr lang="fr-FR"/>
          </a:p>
        </p:txBody>
      </p:sp>
      <p:sp>
        <p:nvSpPr>
          <p:cNvPr id="17920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/>
              <a:t>Mster. IST-IE  (par : S. Sidhom)</a:t>
            </a:r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5C01CE5-5161-4C67-9CBF-520A0CA43300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179207" name="AutoShape 7"/>
          <p:cNvSpPr>
            <a:spLocks noChangeArrowheads="1"/>
          </p:cNvSpPr>
          <p:nvPr/>
        </p:nvSpPr>
        <p:spPr bwMode="auto">
          <a:xfrm>
            <a:off x="728691" y="1390636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fr-FR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cours n°2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/>
              <a:t>Mster. IST-IE  (par : S. Sidhom)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C96D4D-AEC2-46E0-A233-E8ACA6F4122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1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9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78180" name="AutoShape 4"/>
          <p:cNvSpPr>
            <a:spLocks noChangeArrowheads="1"/>
          </p:cNvSpPr>
          <p:nvPr/>
        </p:nvSpPr>
        <p:spPr bwMode="auto">
          <a:xfrm>
            <a:off x="609600" y="1566864"/>
            <a:ext cx="7958139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fr-FR" sz="2400">
              <a:latin typeface="Times New Roman" pitchFamily="18" charset="0"/>
            </a:endParaRPr>
          </a:p>
        </p:txBody>
      </p:sp>
      <p:sp>
        <p:nvSpPr>
          <p:cNvPr id="178181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7818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17818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B48F8B3-5D28-42BB-95DE-D4176B4D54E4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ML/p2.html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ML/p3.html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ML/p4.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ML/p5.html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ML/p6.html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ML/p7.html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ML/p9.html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ML/p9.html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ML/p10.html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ML/p11.html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ML/p12.html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ML/p0.htm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ML/p1.ht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914400"/>
            <a:ext cx="7772400" cy="1143000"/>
          </a:xfrm>
        </p:spPr>
        <p:txBody>
          <a:bodyPr/>
          <a:lstStyle/>
          <a:p>
            <a:pPr algn="r"/>
            <a:r>
              <a:rPr lang="fr-FR" b="1" dirty="0" smtClean="0"/>
              <a:t>PHP/MySQL</a:t>
            </a:r>
            <a:r>
              <a:rPr lang="fr-FR" sz="3200" dirty="0"/>
              <a:t/>
            </a:r>
            <a:br>
              <a:rPr lang="fr-FR" sz="3200" dirty="0"/>
            </a:br>
            <a:r>
              <a:rPr lang="fr-FR" sz="3200" dirty="0" smtClean="0"/>
              <a:t>ESSAI</a:t>
            </a:r>
            <a:endParaRPr lang="fr-FR" sz="2400" i="1" dirty="0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514601"/>
            <a:ext cx="8001000" cy="985838"/>
          </a:xfrm>
        </p:spPr>
        <p:txBody>
          <a:bodyPr/>
          <a:lstStyle/>
          <a:p>
            <a:r>
              <a:rPr lang="fr-FR" sz="1800" b="1" i="1" dirty="0" smtClean="0">
                <a:solidFill>
                  <a:srgbClr val="F01B1B"/>
                </a:solidFill>
                <a:latin typeface="Arial" charset="0"/>
                <a:cs typeface="Arial" charset="0"/>
              </a:rPr>
              <a:t>Développement des Applications Web</a:t>
            </a:r>
            <a:endParaRPr lang="fr-FR" b="1" dirty="0"/>
          </a:p>
          <a:p>
            <a:r>
              <a:rPr lang="fr-FR" sz="2000" b="1" dirty="0" smtClean="0"/>
              <a:t>HTML:  </a:t>
            </a:r>
            <a:r>
              <a:rPr lang="fr-FR" sz="1400" dirty="0" smtClean="0"/>
              <a:t> Hypertext Markup Language</a:t>
            </a:r>
          </a:p>
          <a:p>
            <a:endParaRPr lang="fr-FR" sz="1400" dirty="0"/>
          </a:p>
          <a:p>
            <a:endParaRPr lang="fr-FR" sz="1400" b="1" i="1" dirty="0">
              <a:solidFill>
                <a:srgbClr val="F01B1B"/>
              </a:solidFill>
              <a:latin typeface="Arial" charset="0"/>
              <a:cs typeface="Arial" charset="0"/>
            </a:endParaRPr>
          </a:p>
        </p:txBody>
      </p:sp>
      <p:sp>
        <p:nvSpPr>
          <p:cNvPr id="227332" name="Rectangle 4"/>
          <p:cNvSpPr>
            <a:spLocks noChangeArrowheads="1"/>
          </p:cNvSpPr>
          <p:nvPr/>
        </p:nvSpPr>
        <p:spPr bwMode="auto">
          <a:xfrm>
            <a:off x="714348" y="3254032"/>
            <a:ext cx="7643867" cy="252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fr-FR" sz="1800" dirty="0"/>
              <a:t>Par :</a:t>
            </a:r>
          </a:p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fr-FR" sz="1800" dirty="0"/>
              <a:t>Harrathi Farah</a:t>
            </a:r>
          </a:p>
          <a:p>
            <a:pPr algn="ctr">
              <a:spcBef>
                <a:spcPct val="50000"/>
              </a:spcBef>
            </a:pPr>
            <a:r>
              <a:rPr lang="fr-FR" sz="1800" b="1" dirty="0" smtClean="0"/>
              <a:t>L</a:t>
            </a:r>
            <a:r>
              <a:rPr lang="fr-FR" sz="1800" dirty="0" smtClean="0"/>
              <a:t>aboratoire d'</a:t>
            </a:r>
            <a:r>
              <a:rPr lang="fr-FR" sz="1800" b="1" dirty="0" err="1" smtClean="0"/>
              <a:t>I</a:t>
            </a:r>
            <a:r>
              <a:rPr lang="fr-FR" sz="1800" dirty="0" err="1" smtClean="0"/>
              <a:t>nfo</a:t>
            </a:r>
            <a:r>
              <a:rPr lang="fr-FR" sz="1800" b="1" dirty="0" err="1" smtClean="0"/>
              <a:t>R</a:t>
            </a:r>
            <a:r>
              <a:rPr lang="fr-FR" sz="1800" dirty="0" err="1" smtClean="0"/>
              <a:t>matique</a:t>
            </a:r>
            <a:r>
              <a:rPr lang="fr-FR" sz="1800" dirty="0" smtClean="0"/>
              <a:t> en </a:t>
            </a:r>
            <a:r>
              <a:rPr lang="fr-FR" sz="1800" b="1" dirty="0" smtClean="0"/>
              <a:t>I</a:t>
            </a:r>
            <a:r>
              <a:rPr lang="fr-FR" sz="1800" dirty="0" smtClean="0"/>
              <a:t>mage et </a:t>
            </a:r>
            <a:r>
              <a:rPr lang="fr-FR" sz="1800" b="1" dirty="0" smtClean="0"/>
              <a:t>S</a:t>
            </a:r>
            <a:r>
              <a:rPr lang="fr-FR" sz="1800" dirty="0" smtClean="0"/>
              <a:t>ystèmes d'information (LIRIS INSA de Lyon)</a:t>
            </a:r>
          </a:p>
          <a:p>
            <a:pPr algn="ctr">
              <a:spcBef>
                <a:spcPct val="50000"/>
              </a:spcBef>
            </a:pPr>
            <a:r>
              <a:rPr lang="fr-FR" sz="1800" dirty="0" smtClean="0"/>
              <a:t>Extraction des Connaissances et Recherche d’Information (ESSAI )ECRI</a:t>
            </a: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fr-FR" sz="1800" dirty="0" smtClean="0">
                <a:latin typeface="Times New Roman" pitchFamily="18" charset="0"/>
                <a:hlinkClick r:id=""/>
              </a:rPr>
              <a:t>Farah.harrathi@liris.cnrs.fr</a:t>
            </a:r>
            <a:endParaRPr lang="fr-FR" sz="18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Mise en page 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&lt;html&gt;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&lt;head&gt;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&lt;title&gt;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Ma première page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&lt;/title&gt;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&lt;/head&gt;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&lt;body&gt;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ligne1 &lt;</a:t>
            </a:r>
            <a:r>
              <a:rPr lang="en-US" sz="1800" dirty="0" err="1" smtClean="0">
                <a:cs typeface="Times New Roman" pitchFamily="18" charset="0"/>
              </a:rPr>
              <a:t>br</a:t>
            </a:r>
            <a:r>
              <a:rPr lang="en-US" sz="18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ligne2 &lt;</a:t>
            </a:r>
            <a:r>
              <a:rPr lang="en-US" sz="1800" dirty="0" err="1" smtClean="0">
                <a:cs typeface="Times New Roman" pitchFamily="18" charset="0"/>
              </a:rPr>
              <a:t>br</a:t>
            </a:r>
            <a:r>
              <a:rPr lang="en-US" sz="18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ligne3 &lt;</a:t>
            </a:r>
            <a:r>
              <a:rPr lang="en-US" sz="1800" dirty="0" err="1" smtClean="0">
                <a:cs typeface="Times New Roman" pitchFamily="18" charset="0"/>
              </a:rPr>
              <a:t>br</a:t>
            </a:r>
            <a:r>
              <a:rPr lang="en-US" sz="18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&lt;/body&gt;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&lt;/html&gt;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  <a:hlinkClick r:id="rId3" action="ppaction://hlinkfile"/>
              </a:rPr>
              <a:t>exec</a:t>
            </a:r>
            <a:endParaRPr lang="fr-FR" sz="1800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Mise en page 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None/>
            </a:pPr>
            <a:r>
              <a:rPr lang="en-US" sz="1600" dirty="0" smtClean="0">
                <a:cs typeface="Times New Roman" pitchFamily="18" charset="0"/>
              </a:rPr>
              <a:t>&lt;html&gt;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&lt;head&gt;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&lt;title&gt;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Ma première page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&lt;/title&gt;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&lt;/head&gt;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&lt;body&gt;</a:t>
            </a:r>
          </a:p>
          <a:p>
            <a:pPr lvl="1">
              <a:buNone/>
            </a:pPr>
            <a:r>
              <a:rPr lang="pt-BR" sz="1200" dirty="0" smtClean="0">
                <a:cs typeface="Times New Roman" pitchFamily="18" charset="0"/>
              </a:rPr>
              <a:t>&lt;h1&gt; ligne1 &lt;/h1&gt;</a:t>
            </a:r>
          </a:p>
          <a:p>
            <a:pPr lvl="1">
              <a:buNone/>
            </a:pPr>
            <a:r>
              <a:rPr lang="pt-BR" sz="1200" dirty="0" smtClean="0">
                <a:cs typeface="Times New Roman" pitchFamily="18" charset="0"/>
              </a:rPr>
              <a:t>&lt;h2&gt;ligne2 &lt;/h2&gt;</a:t>
            </a:r>
          </a:p>
          <a:p>
            <a:pPr lvl="1">
              <a:buNone/>
            </a:pPr>
            <a:r>
              <a:rPr lang="pt-BR" sz="1200" dirty="0" smtClean="0">
                <a:cs typeface="Times New Roman" pitchFamily="18" charset="0"/>
              </a:rPr>
              <a:t>&lt;h3&gt;ligne3 &lt;/h3&gt;</a:t>
            </a:r>
          </a:p>
          <a:p>
            <a:pPr lvl="1">
              <a:buNone/>
            </a:pPr>
            <a:r>
              <a:rPr lang="pt-BR" sz="1200" dirty="0" smtClean="0">
                <a:cs typeface="Times New Roman" pitchFamily="18" charset="0"/>
              </a:rPr>
              <a:t>&lt;h4&gt;ligne7 &lt;/h4&gt;</a:t>
            </a:r>
          </a:p>
          <a:p>
            <a:pPr lvl="1">
              <a:buNone/>
            </a:pPr>
            <a:r>
              <a:rPr lang="pt-BR" sz="1200" dirty="0" smtClean="0">
                <a:cs typeface="Times New Roman" pitchFamily="18" charset="0"/>
              </a:rPr>
              <a:t>&lt;h5&gt; ligne1 &lt;/h5&gt;</a:t>
            </a:r>
          </a:p>
          <a:p>
            <a:pPr lvl="1">
              <a:buNone/>
            </a:pPr>
            <a:r>
              <a:rPr lang="pt-BR" sz="1200" dirty="0" smtClean="0">
                <a:cs typeface="Times New Roman" pitchFamily="18" charset="0"/>
              </a:rPr>
              <a:t>&lt;h6&gt;ligne2 &lt;/h6&gt;</a:t>
            </a:r>
          </a:p>
          <a:p>
            <a:pPr lvl="1">
              <a:buNone/>
            </a:pPr>
            <a:r>
              <a:rPr lang="pt-BR" sz="1200" dirty="0" smtClean="0">
                <a:cs typeface="Times New Roman" pitchFamily="18" charset="0"/>
              </a:rPr>
              <a:t>&lt;h7&gt;ligne3 &lt;/h7&gt;</a:t>
            </a:r>
            <a:endParaRPr lang="en-US" sz="1200" dirty="0" smtClean="0">
              <a:cs typeface="Times New Roman" pitchFamily="18" charset="0"/>
            </a:endParaRP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&lt;/body&gt;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&lt;/html&gt;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  <a:hlinkClick r:id="rId3" action="ppaction://hlinkfile"/>
              </a:rPr>
              <a:t>exec</a:t>
            </a:r>
            <a:endParaRPr lang="fr-FR" sz="1800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Styles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fr-FR" dirty="0" smtClean="0">
                <a:cs typeface="Times New Roman" pitchFamily="18" charset="0"/>
              </a:rPr>
              <a:t>Gras</a:t>
            </a:r>
          </a:p>
          <a:p>
            <a:pPr lvl="2"/>
            <a:r>
              <a:rPr lang="fr-FR" dirty="0" smtClean="0">
                <a:cs typeface="Times New Roman" pitchFamily="18" charset="0"/>
              </a:rPr>
              <a:t>&lt;B&gt;…&lt;/B&gt;</a:t>
            </a:r>
          </a:p>
          <a:p>
            <a:pPr lvl="1"/>
            <a:r>
              <a:rPr lang="fr-FR" dirty="0" smtClean="0">
                <a:cs typeface="Times New Roman" pitchFamily="18" charset="0"/>
              </a:rPr>
              <a:t>Italique</a:t>
            </a:r>
          </a:p>
          <a:p>
            <a:pPr lvl="2"/>
            <a:r>
              <a:rPr lang="fr-FR" dirty="0" smtClean="0">
                <a:cs typeface="Times New Roman" pitchFamily="18" charset="0"/>
              </a:rPr>
              <a:t>&lt;I&gt;…&lt;/I&gt;</a:t>
            </a:r>
          </a:p>
          <a:p>
            <a:pPr lvl="1"/>
            <a:r>
              <a:rPr lang="fr-FR" dirty="0" smtClean="0">
                <a:cs typeface="Times New Roman" pitchFamily="18" charset="0"/>
              </a:rPr>
              <a:t>Souligné</a:t>
            </a:r>
          </a:p>
          <a:p>
            <a:pPr lvl="2"/>
            <a:r>
              <a:rPr lang="fr-FR" dirty="0" smtClean="0">
                <a:cs typeface="Times New Roman" pitchFamily="18" charset="0"/>
              </a:rPr>
              <a:t>&lt;U&gt;….&lt;/U&gt;</a:t>
            </a:r>
          </a:p>
          <a:p>
            <a:pPr lvl="2"/>
            <a:endParaRPr lang="fr-FR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Styles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None/>
            </a:pPr>
            <a:r>
              <a:rPr lang="en-US" sz="1600" dirty="0" smtClean="0">
                <a:cs typeface="Times New Roman" pitchFamily="18" charset="0"/>
              </a:rPr>
              <a:t>&lt;html&gt;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&lt;head&gt;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&lt;title&gt;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Ma première page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&lt;/title&gt;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&lt;/head&gt;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&lt;body&gt;</a:t>
            </a:r>
          </a:p>
          <a:p>
            <a:pPr lvl="1">
              <a:buNone/>
            </a:pPr>
            <a:r>
              <a:rPr lang="pt-BR" sz="1200" dirty="0" smtClean="0">
                <a:cs typeface="Times New Roman" pitchFamily="18" charset="0"/>
              </a:rPr>
              <a:t>&lt;B&gt; ce ci est en gras&lt;/B&gt;</a:t>
            </a:r>
          </a:p>
          <a:p>
            <a:pPr lvl="1">
              <a:buNone/>
            </a:pPr>
            <a:r>
              <a:rPr lang="pt-BR" sz="1200" dirty="0" smtClean="0">
                <a:cs typeface="Times New Roman" pitchFamily="18" charset="0"/>
              </a:rPr>
              <a:t>&lt;I&gt; ce ci est en italique&lt;/I&gt;</a:t>
            </a:r>
          </a:p>
          <a:p>
            <a:pPr lvl="1">
              <a:buNone/>
            </a:pPr>
            <a:r>
              <a:rPr lang="pt-BR" sz="1200" dirty="0" smtClean="0">
                <a:cs typeface="Times New Roman" pitchFamily="18" charset="0"/>
              </a:rPr>
              <a:t>&lt;U&gt; ce ci est souligné&lt;/U&gt;</a:t>
            </a:r>
          </a:p>
          <a:p>
            <a:pPr lvl="1">
              <a:buNone/>
            </a:pPr>
            <a:endParaRPr lang="en-US" sz="1200" dirty="0" smtClean="0">
              <a:cs typeface="Times New Roman" pitchFamily="18" charset="0"/>
            </a:endParaRP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&lt;/body&gt;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&lt;/html&gt;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  <a:hlinkClick r:id="rId3" action="ppaction://hlinkfile"/>
              </a:rPr>
              <a:t>exec</a:t>
            </a:r>
            <a:endParaRPr lang="fr-FR" sz="1800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Styles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None/>
            </a:pPr>
            <a:r>
              <a:rPr lang="en-US" sz="1600" dirty="0" smtClean="0">
                <a:cs typeface="Times New Roman" pitchFamily="18" charset="0"/>
              </a:rPr>
              <a:t>&lt;html&gt;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&lt;head&gt;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&lt;title&gt;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Ma première page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&lt;/title&gt;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&lt;/head&gt;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&lt;body&gt;</a:t>
            </a:r>
          </a:p>
          <a:p>
            <a:pPr lvl="1">
              <a:buNone/>
            </a:pPr>
            <a:r>
              <a:rPr lang="pt-BR" sz="1200" dirty="0" smtClean="0">
                <a:cs typeface="Times New Roman" pitchFamily="18" charset="0"/>
              </a:rPr>
              <a:t>&lt;I&gt; &lt;B&gt; ce ci est en gras et italique&lt;/B&gt; &lt;/I&gt; </a:t>
            </a:r>
          </a:p>
          <a:p>
            <a:pPr lvl="1">
              <a:buNone/>
            </a:pPr>
            <a:r>
              <a:rPr lang="pt-BR" sz="1200" dirty="0" smtClean="0">
                <a:cs typeface="Times New Roman" pitchFamily="18" charset="0"/>
              </a:rPr>
              <a:t>&lt;B&gt; &lt;U&gt; ce ci est en gras et souligné&lt;/U&gt; &lt;B&gt; </a:t>
            </a:r>
          </a:p>
          <a:p>
            <a:pPr lvl="1">
              <a:buNone/>
            </a:pPr>
            <a:endParaRPr lang="en-US" sz="1200" dirty="0" smtClean="0">
              <a:cs typeface="Times New Roman" pitchFamily="18" charset="0"/>
            </a:endParaRP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&lt;/body&gt;</a:t>
            </a:r>
          </a:p>
          <a:p>
            <a:pPr lvl="1">
              <a:buNone/>
            </a:pPr>
            <a:r>
              <a:rPr lang="en-US" sz="1200" dirty="0" smtClean="0">
                <a:cs typeface="Times New Roman" pitchFamily="18" charset="0"/>
              </a:rPr>
              <a:t>&lt;/html&gt;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  <a:hlinkClick r:id="rId3" action="ppaction://hlinkfile"/>
              </a:rPr>
              <a:t>exec</a:t>
            </a:r>
            <a:endParaRPr lang="fr-FR" sz="1800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Styles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None/>
            </a:pPr>
            <a:r>
              <a:rPr lang="fr-FR" sz="1600" dirty="0" smtClean="0">
                <a:cs typeface="Times New Roman" pitchFamily="18" charset="0"/>
              </a:rPr>
              <a:t>&lt;html&gt;</a:t>
            </a:r>
          </a:p>
          <a:p>
            <a:pPr lvl="1">
              <a:buNone/>
            </a:pPr>
            <a:r>
              <a:rPr lang="fr-FR" sz="1600" dirty="0" smtClean="0">
                <a:cs typeface="Times New Roman" pitchFamily="18" charset="0"/>
              </a:rPr>
              <a:t>&lt;</a:t>
            </a:r>
            <a:r>
              <a:rPr lang="fr-FR" sz="1600" dirty="0" err="1" smtClean="0">
                <a:cs typeface="Times New Roman" pitchFamily="18" charset="0"/>
              </a:rPr>
              <a:t>head</a:t>
            </a:r>
            <a:r>
              <a:rPr lang="fr-FR" sz="16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600" dirty="0" smtClean="0">
                <a:cs typeface="Times New Roman" pitchFamily="18" charset="0"/>
              </a:rPr>
              <a:t>&lt;</a:t>
            </a:r>
            <a:r>
              <a:rPr lang="fr-FR" sz="1600" dirty="0" err="1" smtClean="0">
                <a:cs typeface="Times New Roman" pitchFamily="18" charset="0"/>
              </a:rPr>
              <a:t>title</a:t>
            </a:r>
            <a:r>
              <a:rPr lang="fr-FR" sz="16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600" dirty="0" smtClean="0">
                <a:cs typeface="Times New Roman" pitchFamily="18" charset="0"/>
              </a:rPr>
              <a:t>Ma première page</a:t>
            </a:r>
          </a:p>
          <a:p>
            <a:pPr lvl="1">
              <a:buNone/>
            </a:pPr>
            <a:r>
              <a:rPr lang="fr-FR" sz="1600" dirty="0" smtClean="0">
                <a:cs typeface="Times New Roman" pitchFamily="18" charset="0"/>
              </a:rPr>
              <a:t>&lt;/</a:t>
            </a:r>
            <a:r>
              <a:rPr lang="fr-FR" sz="1600" dirty="0" err="1" smtClean="0">
                <a:cs typeface="Times New Roman" pitchFamily="18" charset="0"/>
              </a:rPr>
              <a:t>title</a:t>
            </a:r>
            <a:r>
              <a:rPr lang="fr-FR" sz="16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600" dirty="0" smtClean="0">
                <a:cs typeface="Times New Roman" pitchFamily="18" charset="0"/>
              </a:rPr>
              <a:t>&lt;/</a:t>
            </a:r>
            <a:r>
              <a:rPr lang="fr-FR" sz="1600" dirty="0" err="1" smtClean="0">
                <a:cs typeface="Times New Roman" pitchFamily="18" charset="0"/>
              </a:rPr>
              <a:t>head</a:t>
            </a:r>
            <a:r>
              <a:rPr lang="fr-FR" sz="16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600" dirty="0" smtClean="0">
                <a:cs typeface="Times New Roman" pitchFamily="18" charset="0"/>
              </a:rPr>
              <a:t>&lt;body&gt;</a:t>
            </a:r>
          </a:p>
          <a:p>
            <a:pPr lvl="1">
              <a:buNone/>
            </a:pPr>
            <a:r>
              <a:rPr lang="fr-FR" sz="1600" dirty="0" smtClean="0">
                <a:cs typeface="Times New Roman" pitchFamily="18" charset="0"/>
              </a:rPr>
              <a:t>&lt;I&gt; &lt;B&gt; ce ci est en gras et italique&lt;/B&gt; &lt;/I&gt; </a:t>
            </a:r>
          </a:p>
          <a:p>
            <a:pPr lvl="1">
              <a:buNone/>
            </a:pPr>
            <a:r>
              <a:rPr lang="fr-FR" sz="1600" b="1" dirty="0" smtClean="0">
                <a:cs typeface="Times New Roman" pitchFamily="18" charset="0"/>
              </a:rPr>
              <a:t>&lt;HR&gt;</a:t>
            </a:r>
          </a:p>
          <a:p>
            <a:pPr lvl="1">
              <a:buNone/>
            </a:pPr>
            <a:r>
              <a:rPr lang="fr-FR" sz="1600" dirty="0" smtClean="0">
                <a:cs typeface="Times New Roman" pitchFamily="18" charset="0"/>
              </a:rPr>
              <a:t>&lt;B&gt; &lt;U&gt; ce ci est en gras et souligné&lt;/U&gt; &lt;B&gt; </a:t>
            </a:r>
          </a:p>
          <a:p>
            <a:pPr lvl="1">
              <a:buNone/>
            </a:pPr>
            <a:endParaRPr lang="fr-FR" sz="1600" dirty="0" smtClean="0">
              <a:cs typeface="Times New Roman" pitchFamily="18" charset="0"/>
            </a:endParaRPr>
          </a:p>
          <a:p>
            <a:pPr lvl="1">
              <a:buNone/>
            </a:pPr>
            <a:r>
              <a:rPr lang="fr-FR" sz="1600" dirty="0" smtClean="0">
                <a:cs typeface="Times New Roman" pitchFamily="18" charset="0"/>
              </a:rPr>
              <a:t>&lt;/body&gt;</a:t>
            </a:r>
          </a:p>
          <a:p>
            <a:pPr lvl="1">
              <a:buNone/>
            </a:pPr>
            <a:r>
              <a:rPr lang="fr-FR" sz="1600" dirty="0" smtClean="0">
                <a:cs typeface="Times New Roman" pitchFamily="18" charset="0"/>
              </a:rPr>
              <a:t>&lt;/html&gt; 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  <a:hlinkClick r:id="rId3" action="ppaction://hlinkfile"/>
              </a:rPr>
              <a:t>exec</a:t>
            </a:r>
            <a:endParaRPr lang="fr-FR" sz="1800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listes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fr-FR" dirty="0" smtClean="0">
                <a:cs typeface="Times New Roman" pitchFamily="18" charset="0"/>
              </a:rPr>
              <a:t>Ordonnés (OL)</a:t>
            </a:r>
          </a:p>
          <a:p>
            <a:pPr lvl="2">
              <a:buNone/>
            </a:pPr>
            <a:r>
              <a:rPr lang="fr-FR" sz="1400" dirty="0" smtClean="0">
                <a:cs typeface="Times New Roman" pitchFamily="18" charset="0"/>
              </a:rPr>
              <a:t>&lt;OL&gt;</a:t>
            </a:r>
          </a:p>
          <a:p>
            <a:pPr lvl="2">
              <a:buNone/>
            </a:pPr>
            <a:r>
              <a:rPr lang="fr-FR" sz="1400" dirty="0" smtClean="0">
                <a:cs typeface="Times New Roman" pitchFamily="18" charset="0"/>
              </a:rPr>
              <a:t>&lt;LI&gt;Présentation de l ’entreprise</a:t>
            </a:r>
          </a:p>
          <a:p>
            <a:pPr lvl="2">
              <a:buNone/>
            </a:pPr>
            <a:r>
              <a:rPr lang="fr-FR" sz="1400" dirty="0" smtClean="0">
                <a:cs typeface="Times New Roman" pitchFamily="18" charset="0"/>
              </a:rPr>
              <a:t>&lt;LI&gt;Déroulement du stage</a:t>
            </a:r>
          </a:p>
          <a:p>
            <a:pPr lvl="2">
              <a:buNone/>
            </a:pPr>
            <a:r>
              <a:rPr lang="fr-FR" sz="1400" dirty="0" smtClean="0">
                <a:cs typeface="Times New Roman" pitchFamily="18" charset="0"/>
              </a:rPr>
              <a:t>&lt;LI&gt;Travail effectué</a:t>
            </a:r>
          </a:p>
          <a:p>
            <a:pPr lvl="2">
              <a:buNone/>
            </a:pPr>
            <a:r>
              <a:rPr lang="fr-FR" sz="1400" dirty="0" smtClean="0">
                <a:cs typeface="Times New Roman" pitchFamily="18" charset="0"/>
              </a:rPr>
              <a:t>&lt;/OL&gt;</a:t>
            </a:r>
          </a:p>
          <a:p>
            <a:pPr lvl="1"/>
            <a:r>
              <a:rPr lang="fr-FR" dirty="0" smtClean="0">
                <a:cs typeface="Times New Roman" pitchFamily="18" charset="0"/>
              </a:rPr>
              <a:t>Non ordonnées (UL)</a:t>
            </a:r>
          </a:p>
          <a:p>
            <a:pPr lvl="2">
              <a:buNone/>
            </a:pPr>
            <a:r>
              <a:rPr lang="fr-FR" sz="1400" dirty="0" smtClean="0">
                <a:cs typeface="Times New Roman" pitchFamily="18" charset="0"/>
              </a:rPr>
              <a:t>&lt;UL&gt;</a:t>
            </a:r>
          </a:p>
          <a:p>
            <a:pPr lvl="2">
              <a:buNone/>
            </a:pPr>
            <a:r>
              <a:rPr lang="fr-FR" sz="1400" dirty="0" smtClean="0">
                <a:cs typeface="Times New Roman" pitchFamily="18" charset="0"/>
              </a:rPr>
              <a:t>&lt;LI&gt;Premier point</a:t>
            </a:r>
          </a:p>
          <a:p>
            <a:pPr lvl="2">
              <a:buNone/>
            </a:pPr>
            <a:r>
              <a:rPr lang="fr-FR" sz="1400" dirty="0" smtClean="0">
                <a:cs typeface="Times New Roman" pitchFamily="18" charset="0"/>
              </a:rPr>
              <a:t>&lt;LI&gt;Deuxième point</a:t>
            </a:r>
          </a:p>
          <a:p>
            <a:pPr lvl="2">
              <a:buNone/>
            </a:pPr>
            <a:r>
              <a:rPr lang="fr-FR" sz="1400" dirty="0" smtClean="0">
                <a:cs typeface="Times New Roman" pitchFamily="18" charset="0"/>
              </a:rPr>
              <a:t>&lt;LI&gt;Troisième point</a:t>
            </a:r>
          </a:p>
          <a:p>
            <a:pPr lvl="2">
              <a:buNone/>
            </a:pPr>
            <a:r>
              <a:rPr lang="fr-FR" sz="1400" dirty="0" smtClean="0">
                <a:cs typeface="Times New Roman" pitchFamily="18" charset="0"/>
              </a:rPr>
              <a:t>&lt;/UL&gt;</a:t>
            </a:r>
          </a:p>
          <a:p>
            <a:pPr lvl="2"/>
            <a:endParaRPr lang="fr-FR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listes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&lt;html&gt;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</a:t>
            </a:r>
            <a:r>
              <a:rPr lang="fr-FR" sz="1200" dirty="0" err="1" smtClean="0">
                <a:cs typeface="Times New Roman" pitchFamily="18" charset="0"/>
              </a:rPr>
              <a:t>head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</a:t>
            </a:r>
            <a:r>
              <a:rPr lang="fr-FR" sz="1200" dirty="0" err="1" smtClean="0">
                <a:cs typeface="Times New Roman" pitchFamily="18" charset="0"/>
              </a:rPr>
              <a:t>title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Ma première page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</a:t>
            </a:r>
            <a:r>
              <a:rPr lang="fr-FR" sz="1200" dirty="0" err="1" smtClean="0">
                <a:cs typeface="Times New Roman" pitchFamily="18" charset="0"/>
              </a:rPr>
              <a:t>title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</a:t>
            </a:r>
            <a:r>
              <a:rPr lang="fr-FR" sz="1200" dirty="0" err="1" smtClean="0">
                <a:cs typeface="Times New Roman" pitchFamily="18" charset="0"/>
              </a:rPr>
              <a:t>head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&lt;body&gt;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&lt;OL&gt;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&lt;LI&gt;Présentation de l ’entreprise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&lt;LI&gt;Déroulement du stage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&lt;LI&gt;Travail effectué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</a:t>
            </a:r>
            <a:r>
              <a:rPr lang="fr-FR" sz="1200" dirty="0" err="1" smtClean="0">
                <a:cs typeface="Times New Roman" pitchFamily="18" charset="0"/>
              </a:rPr>
              <a:t>ol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&lt;UL&gt;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&lt;LI&gt;Premier point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&lt;LI&gt;Deuxième point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&lt;LI&gt;Troisième point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&lt;/UL&gt;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&lt;/body&gt;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&lt;/html&gt;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  <a:hlinkClick r:id="rId3" action="ppaction://hlinkfile"/>
              </a:rPr>
              <a:t>exec</a:t>
            </a:r>
            <a:endParaRPr lang="fr-FR" sz="1800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listes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&lt;html&gt;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</a:t>
            </a:r>
            <a:r>
              <a:rPr lang="fr-FR" sz="1200" dirty="0" err="1" smtClean="0">
                <a:cs typeface="Times New Roman" pitchFamily="18" charset="0"/>
              </a:rPr>
              <a:t>head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</a:t>
            </a:r>
            <a:r>
              <a:rPr lang="fr-FR" sz="1200" dirty="0" err="1" smtClean="0">
                <a:cs typeface="Times New Roman" pitchFamily="18" charset="0"/>
              </a:rPr>
              <a:t>title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Ma première page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</a:t>
            </a:r>
            <a:r>
              <a:rPr lang="fr-FR" sz="1200" dirty="0" err="1" smtClean="0">
                <a:cs typeface="Times New Roman" pitchFamily="18" charset="0"/>
              </a:rPr>
              <a:t>title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</a:t>
            </a:r>
            <a:r>
              <a:rPr lang="fr-FR" sz="1200" dirty="0" err="1" smtClean="0">
                <a:cs typeface="Times New Roman" pitchFamily="18" charset="0"/>
              </a:rPr>
              <a:t>head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&lt;body&gt;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&lt;OL&gt;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&lt;LI&gt;Présentation de l ’entreprise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&lt;LI&gt;Déroulement du stage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&lt;LI&gt;Travail effectué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&lt;OL&gt;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&lt;LI&gt;Etat de l’art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&lt;LI&gt;Algorithme proposé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&lt;LI&gt;Validation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&lt;/OL&gt;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</a:t>
            </a:r>
            <a:r>
              <a:rPr lang="fr-FR" sz="1200" dirty="0" err="1" smtClean="0">
                <a:cs typeface="Times New Roman" pitchFamily="18" charset="0"/>
              </a:rPr>
              <a:t>ol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&lt;/body&gt;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&lt;/html&gt;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  <a:hlinkClick r:id="rId3" action="ppaction://hlinkfile"/>
              </a:rPr>
              <a:t>exec</a:t>
            </a:r>
            <a:endParaRPr lang="fr-FR" sz="1800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listes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&lt;html&gt;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</a:t>
            </a:r>
            <a:r>
              <a:rPr lang="fr-FR" sz="1200" dirty="0" err="1" smtClean="0">
                <a:cs typeface="Times New Roman" pitchFamily="18" charset="0"/>
              </a:rPr>
              <a:t>head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</a:t>
            </a:r>
            <a:r>
              <a:rPr lang="fr-FR" sz="1200" dirty="0" err="1" smtClean="0">
                <a:cs typeface="Times New Roman" pitchFamily="18" charset="0"/>
              </a:rPr>
              <a:t>title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Ma première page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</a:t>
            </a:r>
            <a:r>
              <a:rPr lang="fr-FR" sz="1200" dirty="0" err="1" smtClean="0">
                <a:cs typeface="Times New Roman" pitchFamily="18" charset="0"/>
              </a:rPr>
              <a:t>title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</a:t>
            </a:r>
            <a:r>
              <a:rPr lang="fr-FR" sz="1200" dirty="0" err="1" smtClean="0">
                <a:cs typeface="Times New Roman" pitchFamily="18" charset="0"/>
              </a:rPr>
              <a:t>head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&lt;body&gt;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&lt;OL&gt;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&lt;LI&gt;Présentation de l ’entreprise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&lt;LI&gt;Déroulement du stage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&lt;LI&gt;Travail effectué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&lt;OL&gt;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&lt;LI&gt;Etat de l’art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&lt;LI&gt;Algorithme proposé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&lt;LI&gt;Validation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&lt;/OL&gt;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</a:t>
            </a:r>
            <a:r>
              <a:rPr lang="fr-FR" sz="1200" dirty="0" err="1" smtClean="0">
                <a:cs typeface="Times New Roman" pitchFamily="18" charset="0"/>
              </a:rPr>
              <a:t>ol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&lt;/body&gt;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&lt;/html&gt;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  <a:hlinkClick r:id="rId3" action="ppaction://hlinkfile"/>
              </a:rPr>
              <a:t>exec</a:t>
            </a:r>
            <a:endParaRPr lang="fr-FR" sz="1800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Qu’est le HTML: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fr-FR" dirty="0" smtClean="0">
                <a:cs typeface="Times New Roman" pitchFamily="18" charset="0"/>
              </a:rPr>
              <a:t>Hypertext Markup Language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cs typeface="Times New Roman" pitchFamily="18" charset="0"/>
              </a:rPr>
              <a:t>Markup: Langage à </a:t>
            </a:r>
            <a:r>
              <a:rPr lang="fr-FR" b="1" dirty="0" smtClean="0">
                <a:solidFill>
                  <a:srgbClr val="FF0000"/>
                </a:solidFill>
                <a:cs typeface="Times New Roman" pitchFamily="18" charset="0"/>
              </a:rPr>
              <a:t>balises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cs typeface="Times New Roman" pitchFamily="18" charset="0"/>
              </a:rPr>
              <a:t>Hypertext: permet de créer des liens hypertextes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cs typeface="Times New Roman" pitchFamily="18" charset="0"/>
              </a:rPr>
              <a:t>Le document HTML est interprété par un programme contenu dans le browser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images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fr-FR" dirty="0" smtClean="0">
                <a:cs typeface="Times New Roman" pitchFamily="18" charset="0"/>
              </a:rPr>
              <a:t>Insertion</a:t>
            </a:r>
          </a:p>
          <a:p>
            <a:pPr>
              <a:buFontTx/>
              <a:buNone/>
            </a:pPr>
            <a:r>
              <a:rPr lang="fr-FR" sz="2800" dirty="0" smtClean="0"/>
              <a:t>&lt;IMG SRC=« </a:t>
            </a:r>
            <a:r>
              <a:rPr lang="fr-FR" sz="2800" dirty="0" err="1" smtClean="0"/>
              <a:t>imagename</a:t>
            </a:r>
            <a:r>
              <a:rPr lang="fr-FR" sz="2800" dirty="0" smtClean="0"/>
              <a:t> »&gt;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&lt;html&gt;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</a:t>
            </a:r>
            <a:r>
              <a:rPr lang="fr-FR" sz="1200" dirty="0" err="1" smtClean="0">
                <a:cs typeface="Times New Roman" pitchFamily="18" charset="0"/>
              </a:rPr>
              <a:t>head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</a:t>
            </a:r>
            <a:r>
              <a:rPr lang="fr-FR" sz="1200" dirty="0" err="1" smtClean="0">
                <a:cs typeface="Times New Roman" pitchFamily="18" charset="0"/>
              </a:rPr>
              <a:t>title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Ma première page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</a:t>
            </a:r>
            <a:r>
              <a:rPr lang="fr-FR" sz="1200" dirty="0" err="1" smtClean="0">
                <a:cs typeface="Times New Roman" pitchFamily="18" charset="0"/>
              </a:rPr>
              <a:t>title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</a:t>
            </a:r>
            <a:r>
              <a:rPr lang="fr-FR" sz="1200" dirty="0" err="1" smtClean="0">
                <a:cs typeface="Times New Roman" pitchFamily="18" charset="0"/>
              </a:rPr>
              <a:t>head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&lt;body&gt;</a:t>
            </a:r>
          </a:p>
          <a:p>
            <a:pPr lvl="1">
              <a:buNone/>
            </a:pPr>
            <a:r>
              <a:rPr lang="fr-FR" sz="1200" dirty="0" smtClean="0"/>
              <a:t>&lt;IMG SRC=«log.bmp »&gt;</a:t>
            </a:r>
          </a:p>
          <a:p>
            <a:pPr lvl="1">
              <a:buNone/>
            </a:pPr>
            <a:endParaRPr lang="fr-FR" sz="1200" dirty="0" smtClean="0">
              <a:cs typeface="Times New Roman" pitchFamily="18" charset="0"/>
            </a:endParaRP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&lt;/body&gt;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&lt;/html&gt;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  <a:hlinkClick r:id="rId3" action="ppaction://hlinkfile"/>
              </a:rPr>
              <a:t>exec</a:t>
            </a:r>
            <a:endParaRPr lang="fr-FR" sz="1800" dirty="0" smtClean="0">
              <a:cs typeface="Times New Roman" pitchFamily="18" charset="0"/>
            </a:endParaRPr>
          </a:p>
          <a:p>
            <a:pPr>
              <a:buFontTx/>
              <a:buNone/>
            </a:pPr>
            <a:endParaRPr lang="fr-FR" sz="1400" dirty="0" smtClean="0">
              <a:cs typeface="Times New Roman" pitchFamily="18" charset="0"/>
            </a:endParaRPr>
          </a:p>
          <a:p>
            <a:pPr>
              <a:buFontTx/>
              <a:buNone/>
            </a:pPr>
            <a:endParaRPr lang="fr-FR" sz="2800" dirty="0" smtClean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20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liens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fr-FR" dirty="0" smtClean="0">
                <a:cs typeface="Times New Roman" pitchFamily="18" charset="0"/>
              </a:rPr>
              <a:t>Insertion</a:t>
            </a:r>
          </a:p>
          <a:p>
            <a:pPr>
              <a:buFontTx/>
              <a:buNone/>
            </a:pPr>
            <a:r>
              <a:rPr lang="fr-FR" sz="2800" dirty="0" smtClean="0"/>
              <a:t>&lt;A HREF=« URL»&gt;texte&lt;/A&gt;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&lt;html&gt;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</a:t>
            </a:r>
            <a:r>
              <a:rPr lang="fr-FR" sz="1200" dirty="0" err="1" smtClean="0">
                <a:cs typeface="Times New Roman" pitchFamily="18" charset="0"/>
              </a:rPr>
              <a:t>head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</a:t>
            </a:r>
            <a:r>
              <a:rPr lang="fr-FR" sz="1200" dirty="0" err="1" smtClean="0">
                <a:cs typeface="Times New Roman" pitchFamily="18" charset="0"/>
              </a:rPr>
              <a:t>title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Ma première page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</a:t>
            </a:r>
            <a:r>
              <a:rPr lang="fr-FR" sz="1200" dirty="0" err="1" smtClean="0">
                <a:cs typeface="Times New Roman" pitchFamily="18" charset="0"/>
              </a:rPr>
              <a:t>title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</a:t>
            </a:r>
            <a:r>
              <a:rPr lang="fr-FR" sz="1200" dirty="0" err="1" smtClean="0">
                <a:cs typeface="Times New Roman" pitchFamily="18" charset="0"/>
              </a:rPr>
              <a:t>head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&lt;body&gt;</a:t>
            </a:r>
          </a:p>
          <a:p>
            <a:pPr>
              <a:buFontTx/>
              <a:buNone/>
            </a:pPr>
            <a:r>
              <a:rPr lang="fr-FR" sz="1200" dirty="0" smtClean="0">
                <a:cs typeface="Times New Roman" pitchFamily="18" charset="0"/>
              </a:rPr>
              <a:t>	&lt;A HREF=« P15.html»&gt;vers p15&lt;/A&gt;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&lt;/body&gt;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&lt;/html&gt;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  <a:hlinkClick r:id="rId3" action="ppaction://hlinkfile"/>
              </a:rPr>
              <a:t>exec</a:t>
            </a:r>
            <a:endParaRPr lang="fr-FR" sz="1800" dirty="0" smtClean="0">
              <a:cs typeface="Times New Roman" pitchFamily="18" charset="0"/>
            </a:endParaRPr>
          </a:p>
          <a:p>
            <a:pPr>
              <a:buFontTx/>
              <a:buNone/>
            </a:pPr>
            <a:endParaRPr lang="fr-FR" sz="1400" dirty="0" smtClean="0">
              <a:cs typeface="Times New Roman" pitchFamily="18" charset="0"/>
            </a:endParaRPr>
          </a:p>
          <a:p>
            <a:pPr>
              <a:buFontTx/>
              <a:buNone/>
            </a:pPr>
            <a:endParaRPr lang="fr-FR" sz="2800" dirty="0" smtClean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21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tableaux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fr-FR" dirty="0" smtClean="0">
                <a:cs typeface="Times New Roman" pitchFamily="18" charset="0"/>
              </a:rPr>
              <a:t>Tableau</a:t>
            </a:r>
          </a:p>
          <a:p>
            <a:pPr lvl="2"/>
            <a:r>
              <a:rPr lang="fr-FR" dirty="0" smtClean="0">
                <a:cs typeface="Times New Roman" pitchFamily="18" charset="0"/>
              </a:rPr>
              <a:t>&lt;table&gt;…&lt;/table&gt;</a:t>
            </a:r>
          </a:p>
          <a:p>
            <a:pPr lvl="1"/>
            <a:r>
              <a:rPr lang="fr-FR" dirty="0" smtClean="0">
                <a:cs typeface="Times New Roman" pitchFamily="18" charset="0"/>
              </a:rPr>
              <a:t>Ligne</a:t>
            </a:r>
          </a:p>
          <a:p>
            <a:pPr lvl="2"/>
            <a:r>
              <a:rPr lang="fr-FR" dirty="0" smtClean="0">
                <a:cs typeface="Times New Roman" pitchFamily="18" charset="0"/>
              </a:rPr>
              <a:t>&lt;tr&gt; &lt;/tr&gt;</a:t>
            </a:r>
          </a:p>
          <a:p>
            <a:pPr lvl="1"/>
            <a:r>
              <a:rPr lang="fr-FR" smtClean="0">
                <a:cs typeface="Times New Roman" pitchFamily="18" charset="0"/>
              </a:rPr>
              <a:t>Colonne</a:t>
            </a:r>
            <a:endParaRPr lang="fr-FR" dirty="0" smtClean="0">
              <a:cs typeface="Times New Roman" pitchFamily="18" charset="0"/>
            </a:endParaRPr>
          </a:p>
          <a:p>
            <a:pPr lvl="2"/>
            <a:r>
              <a:rPr lang="fr-FR" dirty="0" smtClean="0">
                <a:cs typeface="Times New Roman" pitchFamily="18" charset="0"/>
              </a:rPr>
              <a:t>&lt;td&gt; &lt;/td&gt;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tableaux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&lt;html&gt;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</a:t>
            </a:r>
            <a:r>
              <a:rPr lang="fr-FR" sz="1200" dirty="0" err="1" smtClean="0">
                <a:cs typeface="Times New Roman" pitchFamily="18" charset="0"/>
              </a:rPr>
              <a:t>head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</a:t>
            </a:r>
            <a:r>
              <a:rPr lang="fr-FR" sz="1200" dirty="0" err="1" smtClean="0">
                <a:cs typeface="Times New Roman" pitchFamily="18" charset="0"/>
              </a:rPr>
              <a:t>title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Ma première page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</a:t>
            </a:r>
            <a:r>
              <a:rPr lang="fr-FR" sz="1200" dirty="0" err="1" smtClean="0">
                <a:cs typeface="Times New Roman" pitchFamily="18" charset="0"/>
              </a:rPr>
              <a:t>title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</a:t>
            </a:r>
            <a:r>
              <a:rPr lang="fr-FR" sz="1200" dirty="0" err="1" smtClean="0">
                <a:cs typeface="Times New Roman" pitchFamily="18" charset="0"/>
              </a:rPr>
              <a:t>head</a:t>
            </a:r>
            <a:r>
              <a:rPr lang="fr-FR" sz="1200" dirty="0" smtClean="0">
                <a:cs typeface="Times New Roman" pitchFamily="18" charset="0"/>
              </a:rPr>
              <a:t>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&lt;body&gt;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&lt;table border=2&gt;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&lt;tr&gt;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&lt;td&gt; cel11&lt;/td&gt;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&lt;td&gt; cel12&lt;/td&gt;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&lt;/tr&gt;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&lt;tr&gt;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&lt;td&gt; cel21&lt;/td&gt;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&lt;td&gt; cel22&lt;/td&gt;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&lt;/tr&gt;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&lt;/table&gt;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&lt;/body&gt;</a:t>
            </a:r>
          </a:p>
          <a:p>
            <a:pPr lvl="1">
              <a:buNone/>
            </a:pPr>
            <a:r>
              <a:rPr lang="fr-FR" sz="1200" dirty="0" smtClean="0">
                <a:cs typeface="Times New Roman" pitchFamily="18" charset="0"/>
              </a:rPr>
              <a:t>&lt;/html&gt;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  <a:hlinkClick r:id="rId3" action="ppaction://hlinkfile"/>
              </a:rPr>
              <a:t>exec</a:t>
            </a:r>
            <a:endParaRPr lang="fr-FR" sz="1800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23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</a:t>
            </a:r>
            <a:r>
              <a:rPr lang="fr-FR" dirty="0" smtClean="0"/>
              <a:t>formulaires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fr-FR" dirty="0" smtClean="0">
                <a:cs typeface="Times New Roman" pitchFamily="18" charset="0"/>
              </a:rPr>
              <a:t>Permettent d’interagir avec l’utilisateur en lui proposant d’entrer </a:t>
            </a:r>
            <a:r>
              <a:rPr lang="fr-FR" dirty="0" smtClean="0">
                <a:cs typeface="Times New Roman" pitchFamily="18" charset="0"/>
              </a:rPr>
              <a:t>des informations</a:t>
            </a:r>
          </a:p>
          <a:p>
            <a:pPr lvl="1"/>
            <a:r>
              <a:rPr lang="fr-FR" dirty="0" smtClean="0"/>
              <a:t>En HTML : uniquement l’interface de </a:t>
            </a:r>
            <a:r>
              <a:rPr lang="fr-FR" dirty="0" smtClean="0"/>
              <a:t>formulaire</a:t>
            </a:r>
          </a:p>
          <a:p>
            <a:pPr lvl="1"/>
            <a:r>
              <a:rPr lang="fr-FR" dirty="0" smtClean="0"/>
              <a:t>L’essentiel du travail sera fait par le script qui traitera la </a:t>
            </a:r>
            <a:r>
              <a:rPr lang="fr-FR" dirty="0" smtClean="0"/>
              <a:t>soumission</a:t>
            </a:r>
            <a:endParaRPr lang="fr-FR" dirty="0" smtClean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</a:t>
            </a:r>
            <a:r>
              <a:rPr lang="fr-FR" dirty="0" smtClean="0"/>
              <a:t>formulaires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fr-FR" dirty="0" smtClean="0"/>
              <a:t>Balise &lt;</a:t>
            </a:r>
            <a:r>
              <a:rPr lang="fr-FR" dirty="0" err="1" smtClean="0"/>
              <a:t>form</a:t>
            </a:r>
            <a:r>
              <a:rPr lang="fr-FR" dirty="0" smtClean="0"/>
              <a:t>&gt; </a:t>
            </a:r>
            <a:endParaRPr lang="fr-FR" dirty="0" smtClean="0"/>
          </a:p>
          <a:p>
            <a:pPr lvl="1"/>
            <a:r>
              <a:rPr lang="fr-FR" dirty="0" smtClean="0"/>
              <a:t>Un formulaire HTML est placé à l’intérieur d’une balise &lt;</a:t>
            </a:r>
            <a:r>
              <a:rPr lang="fr-FR" dirty="0" err="1" smtClean="0"/>
              <a:t>form</a:t>
            </a:r>
            <a:r>
              <a:rPr lang="fr-FR" dirty="0" smtClean="0"/>
              <a:t>&gt;</a:t>
            </a:r>
            <a:endParaRPr lang="fr-FR" dirty="0" smtClean="0"/>
          </a:p>
          <a:p>
            <a:pPr lvl="1"/>
            <a:r>
              <a:rPr lang="fr-FR" dirty="0" smtClean="0"/>
              <a:t>Celle-ci prend les attributs suivants :</a:t>
            </a:r>
          </a:p>
          <a:p>
            <a:pPr lvl="2"/>
            <a:r>
              <a:rPr lang="fr-FR" dirty="0" smtClean="0"/>
              <a:t>action URL du script auquel sera soumis le formulaire.</a:t>
            </a:r>
          </a:p>
          <a:p>
            <a:pPr lvl="2"/>
            <a:r>
              <a:rPr lang="fr-FR" dirty="0" err="1" smtClean="0"/>
              <a:t>method</a:t>
            </a:r>
            <a:r>
              <a:rPr lang="fr-FR" dirty="0" smtClean="0"/>
              <a:t> Méthode HTTP, valant soit "</a:t>
            </a:r>
            <a:r>
              <a:rPr lang="fr-FR" dirty="0" err="1" smtClean="0"/>
              <a:t>get</a:t>
            </a:r>
            <a:r>
              <a:rPr lang="fr-FR" dirty="0" smtClean="0"/>
              <a:t>" soit "post" .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</a:t>
            </a:r>
            <a:r>
              <a:rPr lang="fr-FR" dirty="0" smtClean="0"/>
              <a:t>formulaires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fr-FR" dirty="0" smtClean="0"/>
              <a:t>Exemple</a:t>
            </a:r>
          </a:p>
          <a:p>
            <a:pPr lvl="1"/>
            <a:endParaRPr lang="fr-FR" dirty="0" smtClean="0"/>
          </a:p>
          <a:p>
            <a:pPr indent="-20638">
              <a:buNone/>
            </a:pPr>
            <a:r>
              <a:rPr lang="en-US" sz="2400" dirty="0" smtClean="0"/>
              <a:t>&lt;form action="</a:t>
            </a:r>
            <a:r>
              <a:rPr lang="en-US" sz="2400" dirty="0" smtClean="0"/>
              <a:t>action.php" method</a:t>
            </a:r>
            <a:r>
              <a:rPr lang="en-US" sz="2400" dirty="0" smtClean="0"/>
              <a:t>="get"&gt;</a:t>
            </a:r>
          </a:p>
          <a:p>
            <a:pPr indent="-20638">
              <a:buNone/>
            </a:pPr>
            <a:r>
              <a:rPr lang="en-US" sz="2400" dirty="0" smtClean="0"/>
              <a:t>&lt;input </a:t>
            </a:r>
            <a:r>
              <a:rPr lang="en-US" sz="2400" dirty="0" smtClean="0"/>
              <a:t>type="submit</a:t>
            </a:r>
            <a:r>
              <a:rPr lang="en-US" sz="2400" dirty="0" smtClean="0"/>
              <a:t>"&gt;</a:t>
            </a:r>
            <a:endParaRPr lang="en-US" sz="2400" dirty="0" smtClean="0"/>
          </a:p>
          <a:p>
            <a:pPr indent="-20638">
              <a:buNone/>
            </a:pPr>
            <a:r>
              <a:rPr lang="fr-FR" sz="2400" dirty="0" smtClean="0"/>
              <a:t>&lt;/</a:t>
            </a:r>
            <a:r>
              <a:rPr lang="fr-FR" sz="2400" dirty="0" err="1" smtClean="0"/>
              <a:t>form</a:t>
            </a:r>
            <a:r>
              <a:rPr lang="fr-FR" sz="2400" dirty="0" smtClean="0"/>
              <a:t>&gt;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26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4" y="304801"/>
            <a:ext cx="8283605" cy="1216025"/>
          </a:xfrm>
        </p:spPr>
        <p:txBody>
          <a:bodyPr/>
          <a:lstStyle/>
          <a:p>
            <a:r>
              <a:rPr lang="fr-FR" sz="3600" dirty="0" smtClean="0"/>
              <a:t>Les </a:t>
            </a:r>
            <a:r>
              <a:rPr lang="fr-FR" sz="3600" dirty="0" smtClean="0"/>
              <a:t>formulaires :</a:t>
            </a:r>
            <a:r>
              <a:rPr lang="fr-FR" sz="3600" dirty="0" smtClean="0"/>
              <a:t> Champs de saisie</a:t>
            </a:r>
            <a:endParaRPr lang="fr-FR" sz="3600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fr-FR" sz="2400" dirty="0" smtClean="0"/>
              <a:t>La </a:t>
            </a:r>
            <a:r>
              <a:rPr lang="fr-FR" sz="2400" dirty="0" smtClean="0"/>
              <a:t>balise &lt;input&gt; a une utilisation très vaste dans les </a:t>
            </a:r>
            <a:r>
              <a:rPr lang="fr-FR" sz="2400" dirty="0" smtClean="0"/>
              <a:t>formulaires. Elle </a:t>
            </a:r>
            <a:r>
              <a:rPr lang="fr-FR" sz="2400" dirty="0" smtClean="0"/>
              <a:t>représente un champ de saisie.</a:t>
            </a:r>
          </a:p>
          <a:p>
            <a:pPr lvl="1"/>
            <a:r>
              <a:rPr lang="fr-FR" sz="2400" dirty="0" smtClean="0"/>
              <a:t>L’attribut type détermine le type (texte, mot de passe, liste, etc.) </a:t>
            </a:r>
            <a:r>
              <a:rPr lang="fr-FR" sz="2400" dirty="0" smtClean="0"/>
              <a:t>du champ</a:t>
            </a:r>
            <a:r>
              <a:rPr lang="fr-FR" sz="2400" dirty="0" smtClean="0"/>
              <a:t>.</a:t>
            </a:r>
            <a:endParaRPr lang="fr-FR" sz="2400" dirty="0" smtClean="0"/>
          </a:p>
          <a:p>
            <a:pPr lvl="1"/>
            <a:r>
              <a:rPr lang="fr-FR" sz="2400" dirty="0" smtClean="0"/>
              <a:t>L’attribut </a:t>
            </a:r>
            <a:r>
              <a:rPr lang="fr-FR" sz="2400" dirty="0" err="1" smtClean="0"/>
              <a:t>name</a:t>
            </a:r>
            <a:r>
              <a:rPr lang="fr-FR" sz="2400" dirty="0" smtClean="0"/>
              <a:t> (nom du paramètre de la requête HTTP) </a:t>
            </a:r>
            <a:r>
              <a:rPr lang="fr-FR" sz="2400" dirty="0" smtClean="0"/>
              <a:t>est obligatoire </a:t>
            </a:r>
            <a:r>
              <a:rPr lang="fr-FR" sz="2400" dirty="0" smtClean="0"/>
              <a:t>(sauf pour les types "reset" et "</a:t>
            </a:r>
            <a:r>
              <a:rPr lang="fr-FR" sz="2400" dirty="0" err="1" smtClean="0"/>
              <a:t>submit</a:t>
            </a:r>
            <a:r>
              <a:rPr lang="fr-FR" sz="2400" dirty="0" smtClean="0"/>
              <a:t>" </a:t>
            </a:r>
            <a:r>
              <a:rPr lang="fr-FR" sz="2400" dirty="0" smtClean="0"/>
              <a:t>); </a:t>
            </a:r>
            <a:r>
              <a:rPr lang="fr-FR" sz="2400" dirty="0" smtClean="0"/>
              <a:t>il permet </a:t>
            </a:r>
            <a:r>
              <a:rPr lang="fr-FR" sz="2400" dirty="0" smtClean="0"/>
              <a:t>de préciser </a:t>
            </a:r>
            <a:r>
              <a:rPr lang="fr-FR" sz="2400" dirty="0" smtClean="0"/>
              <a:t>au serveur à quelle saisie on fait référence.</a:t>
            </a:r>
          </a:p>
          <a:p>
            <a:pPr lvl="2"/>
            <a:r>
              <a:rPr lang="fr-FR" sz="1800" dirty="0" smtClean="0"/>
              <a:t>Exemple (Zone de texte pour écrire un commentaire)</a:t>
            </a:r>
          </a:p>
          <a:p>
            <a:pPr lvl="3"/>
            <a:r>
              <a:rPr lang="fr-FR" sz="1600" dirty="0" smtClean="0"/>
              <a:t>&lt;input type="</a:t>
            </a:r>
            <a:r>
              <a:rPr lang="fr-FR" sz="1600" dirty="0" err="1" smtClean="0"/>
              <a:t>text</a:t>
            </a:r>
            <a:r>
              <a:rPr lang="fr-FR" sz="1600" dirty="0" smtClean="0"/>
              <a:t>" </a:t>
            </a:r>
            <a:r>
              <a:rPr lang="fr-FR" sz="1600" dirty="0" err="1" smtClean="0"/>
              <a:t>name</a:t>
            </a:r>
            <a:r>
              <a:rPr lang="fr-FR" sz="1600" dirty="0" smtClean="0"/>
              <a:t>="Commentaire"&gt;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27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Qu’est ce qu’une balise?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63538" lvl="1" indent="0" defTabSz="449263">
              <a:lnSpc>
                <a:spcPct val="200000"/>
              </a:lnSpc>
              <a:buNone/>
            </a:pPr>
            <a:r>
              <a:rPr lang="fr-FR" dirty="0" smtClean="0"/>
              <a:t>Un couple de deux repères, un ouvrant, l ’autre fermant, définissant les propriétés du texte ainsi marqué</a:t>
            </a:r>
          </a:p>
          <a:p>
            <a:pPr marL="363538" lvl="1" indent="0" defTabSz="449263">
              <a:lnSpc>
                <a:spcPct val="200000"/>
              </a:lnSpc>
              <a:buNone/>
            </a:pPr>
            <a:r>
              <a:rPr lang="fr-FR" i="1" dirty="0" smtClean="0">
                <a:cs typeface="Times New Roman" pitchFamily="18" charset="0"/>
              </a:rPr>
              <a:t>&lt;</a:t>
            </a:r>
            <a:r>
              <a:rPr lang="fr-FR" i="1" dirty="0" err="1" smtClean="0">
                <a:cs typeface="Times New Roman" pitchFamily="18" charset="0"/>
              </a:rPr>
              <a:t>opentag</a:t>
            </a:r>
            <a:r>
              <a:rPr lang="fr-FR" i="1" dirty="0" smtClean="0">
                <a:cs typeface="Times New Roman" pitchFamily="18" charset="0"/>
              </a:rPr>
              <a:t>&gt;……&lt;</a:t>
            </a:r>
            <a:r>
              <a:rPr lang="fr-FR" i="1" dirty="0" err="1" smtClean="0">
                <a:cs typeface="Times New Roman" pitchFamily="18" charset="0"/>
              </a:rPr>
              <a:t>closetag</a:t>
            </a:r>
            <a:r>
              <a:rPr lang="fr-FR" i="1" dirty="0" smtClean="0">
                <a:cs typeface="Times New Roman" pitchFamily="18" charset="0"/>
              </a:rPr>
              <a:t>&gt;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Exemple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fr-FR" dirty="0" smtClean="0">
                <a:cs typeface="Times New Roman" pitchFamily="18" charset="0"/>
              </a:rPr>
              <a:t>&lt;html&gt;…&lt;/html&gt;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cs typeface="Times New Roman" pitchFamily="18" charset="0"/>
              </a:rPr>
              <a:t>&lt;</a:t>
            </a:r>
            <a:r>
              <a:rPr lang="fr-FR" dirty="0" err="1" smtClean="0">
                <a:cs typeface="Times New Roman" pitchFamily="18" charset="0"/>
              </a:rPr>
              <a:t>title</a:t>
            </a:r>
            <a:r>
              <a:rPr lang="fr-FR" dirty="0" smtClean="0">
                <a:cs typeface="Times New Roman" pitchFamily="18" charset="0"/>
              </a:rPr>
              <a:t>&gt;….&lt;/</a:t>
            </a:r>
            <a:r>
              <a:rPr lang="fr-FR" dirty="0" err="1" smtClean="0">
                <a:cs typeface="Times New Roman" pitchFamily="18" charset="0"/>
              </a:rPr>
              <a:t>title</a:t>
            </a:r>
            <a:r>
              <a:rPr lang="fr-FR" dirty="0" smtClean="0">
                <a:cs typeface="Times New Roman" pitchFamily="18" charset="0"/>
              </a:rPr>
              <a:t>&gt;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cs typeface="Times New Roman" pitchFamily="18" charset="0"/>
              </a:rPr>
              <a:t>&lt;</a:t>
            </a:r>
            <a:r>
              <a:rPr lang="fr-FR" dirty="0" err="1" smtClean="0">
                <a:cs typeface="Times New Roman" pitchFamily="18" charset="0"/>
              </a:rPr>
              <a:t>br</a:t>
            </a:r>
            <a:r>
              <a:rPr lang="fr-FR" dirty="0" smtClean="0">
                <a:cs typeface="Times New Roman" pitchFamily="18" charset="0"/>
              </a:rPr>
              <a:t>&gt;…&lt;/</a:t>
            </a:r>
            <a:r>
              <a:rPr lang="fr-FR" dirty="0" err="1" smtClean="0">
                <a:cs typeface="Times New Roman" pitchFamily="18" charset="0"/>
              </a:rPr>
              <a:t>br</a:t>
            </a:r>
            <a:r>
              <a:rPr lang="fr-FR" dirty="0" smtClean="0">
                <a:cs typeface="Times New Roman" pitchFamily="18" charset="0"/>
              </a:rPr>
              <a:t>&gt;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De quoi j’ai besoin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fr-FR" dirty="0" smtClean="0">
                <a:cs typeface="Times New Roman" pitchFamily="18" charset="0"/>
              </a:rPr>
              <a:t>Un éditeur de texte </a:t>
            </a:r>
          </a:p>
          <a:p>
            <a:pPr lvl="2"/>
            <a:r>
              <a:rPr lang="fr-FR" dirty="0" smtClean="0">
                <a:cs typeface="Times New Roman" pitchFamily="18" charset="0"/>
              </a:rPr>
              <a:t>Notepad</a:t>
            </a:r>
          </a:p>
          <a:p>
            <a:pPr lvl="2"/>
            <a:r>
              <a:rPr lang="fr-FR" dirty="0" smtClean="0">
                <a:cs typeface="Times New Roman" pitchFamily="18" charset="0"/>
              </a:rPr>
              <a:t>Bloc notes</a:t>
            </a:r>
          </a:p>
          <a:p>
            <a:pPr lvl="2"/>
            <a:r>
              <a:rPr lang="fr-FR" dirty="0" smtClean="0">
                <a:cs typeface="Times New Roman" pitchFamily="18" charset="0"/>
              </a:rPr>
              <a:t>…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cs typeface="Times New Roman" pitchFamily="18" charset="0"/>
              </a:rPr>
              <a:t>Un navigateur web</a:t>
            </a:r>
          </a:p>
          <a:p>
            <a:pPr lvl="2"/>
            <a:r>
              <a:rPr lang="fr-FR" dirty="0" smtClean="0">
                <a:cs typeface="Times New Roman" pitchFamily="18" charset="0"/>
              </a:rPr>
              <a:t>Internet Explorer </a:t>
            </a:r>
          </a:p>
          <a:p>
            <a:pPr lvl="2"/>
            <a:r>
              <a:rPr lang="fr-FR" dirty="0" err="1" smtClean="0">
                <a:cs typeface="Times New Roman" pitchFamily="18" charset="0"/>
              </a:rPr>
              <a:t>FireFox</a:t>
            </a:r>
            <a:endParaRPr lang="fr-FR" dirty="0" smtClean="0">
              <a:cs typeface="Times New Roman" pitchFamily="18" charset="0"/>
            </a:endParaRPr>
          </a:p>
          <a:p>
            <a:pPr lvl="2"/>
            <a:r>
              <a:rPr lang="fr-FR" dirty="0" smtClean="0">
                <a:cs typeface="Times New Roman" pitchFamily="18" charset="0"/>
              </a:rPr>
              <a:t>…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Structure d’un document HTML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None/>
            </a:pPr>
            <a:r>
              <a:rPr lang="en-US" dirty="0" smtClean="0">
                <a:solidFill>
                  <a:srgbClr val="FF0000"/>
                </a:solidFill>
                <a:cs typeface="Times New Roman" pitchFamily="18" charset="0"/>
              </a:rPr>
              <a:t>&lt;html&gt;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  <a:cs typeface="Times New Roman" pitchFamily="18" charset="0"/>
              </a:rPr>
              <a:t>&lt;head&gt;</a:t>
            </a:r>
          </a:p>
          <a:p>
            <a:pPr lvl="1">
              <a:buNone/>
            </a:pPr>
            <a:r>
              <a:rPr lang="en-US" dirty="0" smtClean="0">
                <a:solidFill>
                  <a:srgbClr val="002060"/>
                </a:solidFill>
                <a:cs typeface="Times New Roman" pitchFamily="18" charset="0"/>
              </a:rPr>
              <a:t>&lt;title&gt; </a:t>
            </a:r>
            <a:r>
              <a:rPr lang="en-US" dirty="0" smtClean="0">
                <a:cs typeface="Times New Roman" pitchFamily="18" charset="0"/>
              </a:rPr>
              <a:t>Ma première page </a:t>
            </a:r>
            <a:r>
              <a:rPr lang="en-US" dirty="0" smtClean="0">
                <a:solidFill>
                  <a:srgbClr val="002060"/>
                </a:solidFill>
                <a:cs typeface="Times New Roman" pitchFamily="18" charset="0"/>
              </a:rPr>
              <a:t>&lt;/title&gt;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  <a:cs typeface="Times New Roman" pitchFamily="18" charset="0"/>
              </a:rPr>
              <a:t>&lt;/head&gt;</a:t>
            </a:r>
          </a:p>
          <a:p>
            <a:pPr lvl="1">
              <a:buNone/>
            </a:pPr>
            <a:r>
              <a:rPr lang="en-US" dirty="0" smtClean="0">
                <a:solidFill>
                  <a:srgbClr val="92D050"/>
                </a:solidFill>
                <a:cs typeface="Times New Roman" pitchFamily="18" charset="0"/>
              </a:rPr>
              <a:t>&lt;body&gt;</a:t>
            </a:r>
          </a:p>
          <a:p>
            <a:pPr lvl="1">
              <a:buNone/>
            </a:pPr>
            <a:r>
              <a:rPr lang="en-US" dirty="0" smtClean="0">
                <a:solidFill>
                  <a:srgbClr val="92D050"/>
                </a:solidFill>
                <a:cs typeface="Times New Roman" pitchFamily="18" charset="0"/>
              </a:rPr>
              <a:t>&lt;/body&gt;</a:t>
            </a:r>
          </a:p>
          <a:p>
            <a:pPr lvl="1">
              <a:buNone/>
            </a:pPr>
            <a:r>
              <a:rPr lang="en-US" dirty="0" smtClean="0">
                <a:solidFill>
                  <a:srgbClr val="FF0000"/>
                </a:solidFill>
                <a:cs typeface="Times New Roman" pitchFamily="18" charset="0"/>
              </a:rPr>
              <a:t>&lt;/html&gt;</a:t>
            </a:r>
          </a:p>
          <a:p>
            <a:pPr lvl="1">
              <a:buNone/>
            </a:pPr>
            <a:endParaRPr lang="en-US" dirty="0" smtClean="0">
              <a:cs typeface="Times New Roman" pitchFamily="18" charset="0"/>
            </a:endParaRPr>
          </a:p>
          <a:p>
            <a:pPr lvl="1">
              <a:buNone/>
            </a:pPr>
            <a:r>
              <a:rPr lang="en-US" dirty="0" smtClean="0">
                <a:cs typeface="Times New Roman" pitchFamily="18" charset="0"/>
                <a:hlinkClick r:id="rId3" action="ppaction://hlinkfile"/>
              </a:rPr>
              <a:t>exec</a:t>
            </a:r>
            <a:endParaRPr lang="fr-FR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Création et test d’un document 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fr-FR" dirty="0" smtClean="0">
                <a:cs typeface="Times New Roman" pitchFamily="18" charset="0"/>
              </a:rPr>
              <a:t>Création </a:t>
            </a:r>
          </a:p>
          <a:p>
            <a:pPr lvl="2">
              <a:lnSpc>
                <a:spcPct val="150000"/>
              </a:lnSpc>
            </a:pPr>
            <a:r>
              <a:rPr lang="fr-FR" dirty="0" smtClean="0">
                <a:cs typeface="Times New Roman" pitchFamily="18" charset="0"/>
              </a:rPr>
              <a:t>Lancer l’éditeur de texte</a:t>
            </a:r>
          </a:p>
          <a:p>
            <a:pPr lvl="2">
              <a:lnSpc>
                <a:spcPct val="150000"/>
              </a:lnSpc>
            </a:pPr>
            <a:r>
              <a:rPr lang="fr-FR" dirty="0" smtClean="0">
                <a:cs typeface="Times New Roman" pitchFamily="18" charset="0"/>
              </a:rPr>
              <a:t>Ecrire le code</a:t>
            </a:r>
          </a:p>
          <a:p>
            <a:pPr lvl="2"/>
            <a:r>
              <a:rPr lang="fr-FR" dirty="0" smtClean="0">
                <a:cs typeface="Times New Roman" pitchFamily="18" charset="0"/>
              </a:rPr>
              <a:t>enregistrer avec l ’extension .html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cs typeface="Times New Roman" pitchFamily="18" charset="0"/>
              </a:rPr>
              <a:t>Test</a:t>
            </a:r>
          </a:p>
          <a:p>
            <a:pPr lvl="2"/>
            <a:r>
              <a:rPr lang="fr-FR" dirty="0" smtClean="0">
                <a:cs typeface="Times New Roman" pitchFamily="18" charset="0"/>
              </a:rPr>
              <a:t>Lancer le browser (par ex. Internet Explorer)</a:t>
            </a:r>
          </a:p>
          <a:p>
            <a:pPr lvl="2"/>
            <a:r>
              <a:rPr lang="fr-FR" dirty="0" smtClean="0">
                <a:cs typeface="Times New Roman" pitchFamily="18" charset="0"/>
              </a:rPr>
              <a:t>Ouvrir le fichier avec le menu Fichier</a:t>
            </a:r>
          </a:p>
          <a:p>
            <a:pPr lvl="2"/>
            <a:endParaRPr lang="fr-FR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Mise en page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fr-FR" dirty="0" smtClean="0">
                <a:cs typeface="Times New Roman" pitchFamily="18" charset="0"/>
              </a:rPr>
              <a:t>Passage à la ligne </a:t>
            </a:r>
          </a:p>
          <a:p>
            <a:pPr lvl="2"/>
            <a:r>
              <a:rPr lang="fr-FR" dirty="0" smtClean="0">
                <a:cs typeface="Times New Roman" pitchFamily="18" charset="0"/>
              </a:rPr>
              <a:t>&lt;</a:t>
            </a:r>
            <a:r>
              <a:rPr lang="fr-FR" dirty="0" err="1" smtClean="0">
                <a:cs typeface="Times New Roman" pitchFamily="18" charset="0"/>
              </a:rPr>
              <a:t>br</a:t>
            </a:r>
            <a:r>
              <a:rPr lang="fr-FR" dirty="0" smtClean="0">
                <a:cs typeface="Times New Roman" pitchFamily="18" charset="0"/>
              </a:rPr>
              <a:t>&gt;</a:t>
            </a:r>
          </a:p>
          <a:p>
            <a:pPr lvl="1"/>
            <a:r>
              <a:rPr lang="fr-FR" dirty="0" smtClean="0">
                <a:cs typeface="Times New Roman" pitchFamily="18" charset="0"/>
              </a:rPr>
              <a:t>Nouveau paragraphe</a:t>
            </a:r>
          </a:p>
          <a:p>
            <a:pPr lvl="2"/>
            <a:r>
              <a:rPr lang="fr-FR" dirty="0" smtClean="0">
                <a:cs typeface="Times New Roman" pitchFamily="18" charset="0"/>
              </a:rPr>
              <a:t>&lt;p&gt;</a:t>
            </a:r>
          </a:p>
          <a:p>
            <a:pPr lvl="1"/>
            <a:r>
              <a:rPr lang="fr-FR" dirty="0" smtClean="0">
                <a:cs typeface="Times New Roman" pitchFamily="18" charset="0"/>
              </a:rPr>
              <a:t>Taille des caractères</a:t>
            </a:r>
          </a:p>
          <a:p>
            <a:pPr lvl="2"/>
            <a:r>
              <a:rPr lang="fr-FR" dirty="0" smtClean="0">
                <a:cs typeface="Times New Roman" pitchFamily="18" charset="0"/>
              </a:rPr>
              <a:t>&lt;</a:t>
            </a:r>
            <a:r>
              <a:rPr lang="fr-FR" dirty="0" err="1" smtClean="0">
                <a:cs typeface="Times New Roman" pitchFamily="18" charset="0"/>
              </a:rPr>
              <a:t>hn</a:t>
            </a:r>
            <a:r>
              <a:rPr lang="fr-FR" dirty="0" smtClean="0">
                <a:cs typeface="Times New Roman" pitchFamily="18" charset="0"/>
              </a:rPr>
              <a:t>&gt;….&lt;/</a:t>
            </a:r>
            <a:r>
              <a:rPr lang="fr-FR" dirty="0" err="1" smtClean="0">
                <a:cs typeface="Times New Roman" pitchFamily="18" charset="0"/>
              </a:rPr>
              <a:t>hn</a:t>
            </a:r>
            <a:r>
              <a:rPr lang="fr-FR" dirty="0" smtClean="0">
                <a:cs typeface="Times New Roman" pitchFamily="18" charset="0"/>
              </a:rPr>
              <a:t>&gt; (n=1,2…7) </a:t>
            </a:r>
          </a:p>
          <a:p>
            <a:pPr lvl="1"/>
            <a:r>
              <a:rPr lang="fr-FR" dirty="0" smtClean="0">
                <a:cs typeface="Times New Roman" pitchFamily="18" charset="0"/>
              </a:rPr>
              <a:t>Ligne </a:t>
            </a:r>
            <a:r>
              <a:rPr lang="fr-FR" dirty="0" err="1" smtClean="0">
                <a:cs typeface="Times New Roman" pitchFamily="18" charset="0"/>
              </a:rPr>
              <a:t>horizantale</a:t>
            </a:r>
            <a:endParaRPr lang="fr-FR" dirty="0" smtClean="0">
              <a:cs typeface="Times New Roman" pitchFamily="18" charset="0"/>
            </a:endParaRPr>
          </a:p>
          <a:p>
            <a:pPr lvl="2"/>
            <a:r>
              <a:rPr lang="fr-FR" dirty="0" smtClean="0">
                <a:cs typeface="Times New Roman" pitchFamily="18" charset="0"/>
              </a:rPr>
              <a:t>&lt;</a:t>
            </a:r>
            <a:r>
              <a:rPr lang="fr-FR" dirty="0" err="1" smtClean="0">
                <a:cs typeface="Times New Roman" pitchFamily="18" charset="0"/>
              </a:rPr>
              <a:t>hr</a:t>
            </a:r>
            <a:r>
              <a:rPr lang="fr-FR" dirty="0" smtClean="0">
                <a:cs typeface="Times New Roman" pitchFamily="18" charset="0"/>
              </a:rPr>
              <a:t>&gt;</a:t>
            </a:r>
          </a:p>
          <a:p>
            <a:pPr lvl="2"/>
            <a:endParaRPr lang="fr-FR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cours n°2</a:t>
            </a:r>
            <a:endParaRPr lang="fr-FR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Mise en page </a:t>
            </a:r>
            <a:endParaRPr lang="fr-FR" dirty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&lt;html&gt;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&lt;head&gt;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&lt;title&gt;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Ma première page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&lt;/title&gt;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&lt;/head&gt;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&lt;body&gt;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ligne1 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ligne2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ligne3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&lt;/body&gt;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</a:rPr>
              <a:t>&lt;/html&gt;</a:t>
            </a:r>
          </a:p>
          <a:p>
            <a:pPr lvl="1">
              <a:buNone/>
            </a:pPr>
            <a:r>
              <a:rPr lang="en-US" sz="1800" dirty="0" smtClean="0">
                <a:cs typeface="Times New Roman" pitchFamily="18" charset="0"/>
                <a:hlinkClick r:id="rId3" action="ppaction://hlinkfile"/>
              </a:rPr>
              <a:t>exec</a:t>
            </a:r>
            <a:endParaRPr lang="fr-FR" sz="1800" dirty="0" smtClean="0">
              <a:cs typeface="Times New Roman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D4D-AEC2-46E0-A233-E8ACA6F41225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fil">
  <a:themeElements>
    <a:clrScheme name="Profil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6349</TotalTime>
  <Words>1092</Words>
  <Application>Microsoft PowerPoint</Application>
  <PresentationFormat>Affichage à l'écran (4:3)</PresentationFormat>
  <Paragraphs>388</Paragraphs>
  <Slides>27</Slides>
  <Notes>27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28" baseType="lpstr">
      <vt:lpstr>Profil</vt:lpstr>
      <vt:lpstr>PHP/MySQL ESSAI</vt:lpstr>
      <vt:lpstr>Qu’est le HTML:</vt:lpstr>
      <vt:lpstr>Qu’est ce qu’une balise?</vt:lpstr>
      <vt:lpstr>Exemple</vt:lpstr>
      <vt:lpstr>De quoi j’ai besoin</vt:lpstr>
      <vt:lpstr>Structure d’un document HTML</vt:lpstr>
      <vt:lpstr>Création et test d’un document </vt:lpstr>
      <vt:lpstr>Mise en page</vt:lpstr>
      <vt:lpstr>Mise en page </vt:lpstr>
      <vt:lpstr>Mise en page </vt:lpstr>
      <vt:lpstr>Mise en page </vt:lpstr>
      <vt:lpstr>Styles</vt:lpstr>
      <vt:lpstr>Styles</vt:lpstr>
      <vt:lpstr>Styles</vt:lpstr>
      <vt:lpstr>Styles</vt:lpstr>
      <vt:lpstr>Les listes</vt:lpstr>
      <vt:lpstr>Les listes</vt:lpstr>
      <vt:lpstr>Les listes</vt:lpstr>
      <vt:lpstr>Les listes</vt:lpstr>
      <vt:lpstr>Les images</vt:lpstr>
      <vt:lpstr>Les liens</vt:lpstr>
      <vt:lpstr>Les tableaux</vt:lpstr>
      <vt:lpstr>Les tableaux</vt:lpstr>
      <vt:lpstr>Les formulaires</vt:lpstr>
      <vt:lpstr>Les formulaires</vt:lpstr>
      <vt:lpstr>Les formulaires</vt:lpstr>
      <vt:lpstr>Les formulaires : Champs de saisie</vt:lpstr>
    </vt:vector>
  </TitlesOfParts>
  <Company> loria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maghrebi</dc:creator>
  <cp:lastModifiedBy>harrathi</cp:lastModifiedBy>
  <cp:revision>360</cp:revision>
  <dcterms:created xsi:type="dcterms:W3CDTF">2006-12-01T14:29:46Z</dcterms:created>
  <dcterms:modified xsi:type="dcterms:W3CDTF">2009-11-28T19:00:09Z</dcterms:modified>
</cp:coreProperties>
</file>