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17"/>
  </p:notesMasterIdLst>
  <p:handoutMasterIdLst>
    <p:handoutMasterId r:id="rId18"/>
  </p:handoutMasterIdLst>
  <p:sldIdLst>
    <p:sldId id="385" r:id="rId2"/>
    <p:sldId id="405" r:id="rId3"/>
    <p:sldId id="460" r:id="rId4"/>
    <p:sldId id="461" r:id="rId5"/>
    <p:sldId id="464" r:id="rId6"/>
    <p:sldId id="470" r:id="rId7"/>
    <p:sldId id="463" r:id="rId8"/>
    <p:sldId id="462" r:id="rId9"/>
    <p:sldId id="465" r:id="rId10"/>
    <p:sldId id="466" r:id="rId11"/>
    <p:sldId id="467" r:id="rId12"/>
    <p:sldId id="468" r:id="rId13"/>
    <p:sldId id="469" r:id="rId14"/>
    <p:sldId id="471" r:id="rId15"/>
    <p:sldId id="472" r:id="rId16"/>
  </p:sldIdLst>
  <p:sldSz cx="9144000" cy="6858000" type="screen4x3"/>
  <p:notesSz cx="6858000" cy="9144000"/>
  <p:defaultTextStyle>
    <a:defPPr>
      <a:defRPr lang="fr-FR"/>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533" autoAdjust="0"/>
  </p:normalViewPr>
  <p:slideViewPr>
    <p:cSldViewPr>
      <p:cViewPr varScale="1">
        <p:scale>
          <a:sx n="44" d="100"/>
          <a:sy n="44" d="100"/>
        </p:scale>
        <p:origin x="-61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184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3634432-3288-4CBB-824F-5F349EF02F22}" type="datetimeFigureOut">
              <a:rPr lang="fr-FR" smtClean="0"/>
              <a:pPr/>
              <a:t>04/01/2010</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F5FB10-201D-4E89-958C-3A1EFA769979}"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fr-FR"/>
          </a:p>
        </p:txBody>
      </p:sp>
      <p:sp>
        <p:nvSpPr>
          <p:cNvPr id="11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fr-FR"/>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fr-FR"/>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B2501C07-92A4-4B2A-931F-F1852E012314}" type="slidenum">
              <a:rPr lang="fr-FR"/>
              <a:pPr/>
              <a:t>‹N°›</a:t>
            </a:fld>
            <a:endParaRPr lang="fr-F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EC7070-48EF-4C23-AEBE-2E2F7C46E31D}" type="slidenum">
              <a:rPr lang="fr-FR"/>
              <a:pPr/>
              <a:t>1</a:t>
            </a:fld>
            <a:endParaRPr lang="fr-FR"/>
          </a:p>
        </p:txBody>
      </p:sp>
      <p:sp>
        <p:nvSpPr>
          <p:cNvPr id="279554" name="Rectangle 2"/>
          <p:cNvSpPr>
            <a:spLocks noGrp="1" noRot="1" noChangeAspect="1" noChangeArrowheads="1" noTextEdit="1"/>
          </p:cNvSpPr>
          <p:nvPr>
            <p:ph type="sldImg"/>
          </p:nvPr>
        </p:nvSpPr>
        <p:spPr>
          <a:xfrm>
            <a:off x="1143000" y="685800"/>
            <a:ext cx="4572000" cy="3429000"/>
          </a:xfrm>
          <a:ln/>
        </p:spPr>
      </p:sp>
      <p:sp>
        <p:nvSpPr>
          <p:cNvPr id="279555"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2</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4</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728691" y="71414"/>
            <a:ext cx="7772400" cy="1371600"/>
          </a:xfrm>
        </p:spPr>
        <p:txBody>
          <a:bodyPr/>
          <a:lstStyle>
            <a:lvl1pPr>
              <a:defRPr sz="4000"/>
            </a:lvl1pPr>
          </a:lstStyle>
          <a:p>
            <a:r>
              <a:rPr lang="fr-FR" dirty="0"/>
              <a:t>Cliquez pour modifier le style du titre</a:t>
            </a:r>
          </a:p>
        </p:txBody>
      </p:sp>
      <p:sp>
        <p:nvSpPr>
          <p:cNvPr id="179203"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fr-FR"/>
              <a:t>Cliquez pour modifier le style des sous-titres du masque</a:t>
            </a:r>
          </a:p>
        </p:txBody>
      </p:sp>
      <p:sp>
        <p:nvSpPr>
          <p:cNvPr id="179204" name="Rectangle 4"/>
          <p:cNvSpPr>
            <a:spLocks noGrp="1" noChangeArrowheads="1"/>
          </p:cNvSpPr>
          <p:nvPr>
            <p:ph type="dt" sz="half" idx="2"/>
          </p:nvPr>
        </p:nvSpPr>
        <p:spPr>
          <a:xfrm>
            <a:off x="685800" y="6248400"/>
            <a:ext cx="1905000" cy="457200"/>
          </a:xfrm>
        </p:spPr>
        <p:txBody>
          <a:bodyPr/>
          <a:lstStyle>
            <a:lvl1pPr>
              <a:defRPr/>
            </a:lvl1pPr>
          </a:lstStyle>
          <a:p>
            <a:r>
              <a:rPr lang="fr-FR" smtClean="0"/>
              <a:t>cours n°2</a:t>
            </a:r>
            <a:endParaRPr lang="fr-FR"/>
          </a:p>
        </p:txBody>
      </p:sp>
      <p:sp>
        <p:nvSpPr>
          <p:cNvPr id="179205" name="Rectangle 5"/>
          <p:cNvSpPr>
            <a:spLocks noGrp="1" noChangeArrowheads="1"/>
          </p:cNvSpPr>
          <p:nvPr>
            <p:ph type="ftr" sz="quarter" idx="3"/>
          </p:nvPr>
        </p:nvSpPr>
        <p:spPr>
          <a:xfrm>
            <a:off x="3124200" y="6248400"/>
            <a:ext cx="2895600" cy="457200"/>
          </a:xfrm>
          <a:prstGeom prst="rect">
            <a:avLst/>
          </a:prstGeom>
        </p:spPr>
        <p:txBody>
          <a:bodyPr/>
          <a:lstStyle>
            <a:lvl1pPr>
              <a:defRPr/>
            </a:lvl1pPr>
          </a:lstStyle>
          <a:p>
            <a:r>
              <a:rPr lang="fr-FR"/>
              <a:t>Mster. IST-IE  (par : S. Sidhom)</a:t>
            </a:r>
          </a:p>
        </p:txBody>
      </p:sp>
      <p:sp>
        <p:nvSpPr>
          <p:cNvPr id="179206" name="Rectangle 6"/>
          <p:cNvSpPr>
            <a:spLocks noGrp="1" noChangeArrowheads="1"/>
          </p:cNvSpPr>
          <p:nvPr>
            <p:ph type="sldNum" sz="quarter" idx="4"/>
          </p:nvPr>
        </p:nvSpPr>
        <p:spPr>
          <a:xfrm>
            <a:off x="6553200" y="6248400"/>
            <a:ext cx="1905000" cy="457200"/>
          </a:xfrm>
        </p:spPr>
        <p:txBody>
          <a:bodyPr/>
          <a:lstStyle>
            <a:lvl1pPr>
              <a:defRPr/>
            </a:lvl1pPr>
          </a:lstStyle>
          <a:p>
            <a:fld id="{C5C01CE5-5161-4C67-9CBF-520A0CA43300}" type="slidenum">
              <a:rPr lang="fr-FR"/>
              <a:pPr/>
              <a:t>‹N°›</a:t>
            </a:fld>
            <a:endParaRPr lang="fr-FR"/>
          </a:p>
        </p:txBody>
      </p:sp>
      <p:sp>
        <p:nvSpPr>
          <p:cNvPr id="179207" name="AutoShape 7"/>
          <p:cNvSpPr>
            <a:spLocks noChangeArrowheads="1"/>
          </p:cNvSpPr>
          <p:nvPr/>
        </p:nvSpPr>
        <p:spPr bwMode="auto">
          <a:xfrm>
            <a:off x="728691" y="1390636"/>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fr-FR" sz="2400">
              <a:latin typeface="Times New Roman" pitchFamily="18"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10"/>
          </p:nvPr>
        </p:nvSpPr>
        <p:spPr/>
        <p:txBody>
          <a:bodyPr/>
          <a:lstStyle>
            <a:lvl1pPr>
              <a:defRPr/>
            </a:lvl1pPr>
          </a:lstStyle>
          <a:p>
            <a:r>
              <a:rPr lang="fr-FR" smtClean="0"/>
              <a:t>cours n°2</a:t>
            </a:r>
            <a:endParaRPr lang="fr-FR"/>
          </a:p>
        </p:txBody>
      </p:sp>
      <p:sp>
        <p:nvSpPr>
          <p:cNvPr id="5" name="Espace réservé du pied de page 4"/>
          <p:cNvSpPr>
            <a:spLocks noGrp="1"/>
          </p:cNvSpPr>
          <p:nvPr>
            <p:ph type="ftr" sz="quarter" idx="11"/>
          </p:nvPr>
        </p:nvSpPr>
        <p:spPr>
          <a:xfrm>
            <a:off x="3124200" y="6245225"/>
            <a:ext cx="2895600" cy="476250"/>
          </a:xfrm>
          <a:prstGeom prst="rect">
            <a:avLst/>
          </a:prstGeom>
        </p:spPr>
        <p:txBody>
          <a:bodyPr/>
          <a:lstStyle>
            <a:lvl1pPr>
              <a:defRPr/>
            </a:lvl1pPr>
          </a:lstStyle>
          <a:p>
            <a:r>
              <a:rPr lang="fr-FR"/>
              <a:t>Mster. IST-IE  (par : S. Sidhom)</a:t>
            </a:r>
          </a:p>
        </p:txBody>
      </p:sp>
      <p:sp>
        <p:nvSpPr>
          <p:cNvPr id="6" name="Espace réservé du numéro de diapositive 5"/>
          <p:cNvSpPr>
            <a:spLocks noGrp="1"/>
          </p:cNvSpPr>
          <p:nvPr>
            <p:ph type="sldNum" sz="quarter" idx="12"/>
          </p:nvPr>
        </p:nvSpPr>
        <p:spPr/>
        <p:txBody>
          <a:bodyPr/>
          <a:lstStyle>
            <a:lvl1pPr>
              <a:defRPr/>
            </a:lvl1pPr>
          </a:lstStyle>
          <a:p>
            <a:fld id="{78C96D4D-AEC2-46E0-A233-E8ACA6F41225}" type="slidenum">
              <a:rPr lang="fr-F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bwMode="auto">
          <a:xfrm>
            <a:off x="574675" y="304801"/>
            <a:ext cx="8001000" cy="1216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78179" name="Rectangle 3"/>
          <p:cNvSpPr>
            <a:spLocks noGrp="1" noChangeArrowheads="1"/>
          </p:cNvSpPr>
          <p:nvPr>
            <p:ph type="body" idx="1"/>
          </p:nvPr>
        </p:nvSpPr>
        <p:spPr bwMode="auto">
          <a:xfrm>
            <a:off x="566739" y="1752600"/>
            <a:ext cx="80010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78180" name="AutoShape 4"/>
          <p:cNvSpPr>
            <a:spLocks noChangeArrowheads="1"/>
          </p:cNvSpPr>
          <p:nvPr/>
        </p:nvSpPr>
        <p:spPr bwMode="auto">
          <a:xfrm>
            <a:off x="609600" y="1566864"/>
            <a:ext cx="7958139"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fr-FR" sz="2400">
              <a:latin typeface="Times New Roman" pitchFamily="18" charset="0"/>
            </a:endParaRPr>
          </a:p>
        </p:txBody>
      </p:sp>
      <p:sp>
        <p:nvSpPr>
          <p:cNvPr id="17818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endParaRPr lang="fr-FR"/>
          </a:p>
        </p:txBody>
      </p:sp>
      <p:sp>
        <p:nvSpPr>
          <p:cNvPr id="17818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r>
              <a:rPr lang="fr-FR" smtClean="0"/>
              <a:t>cours n°2</a:t>
            </a:r>
            <a:endParaRPr lang="fr-FR" dirty="0"/>
          </a:p>
        </p:txBody>
      </p:sp>
      <p:sp>
        <p:nvSpPr>
          <p:cNvPr id="17818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DB48F8B3-5D28-42BB-95DE-D4176B4D54E4}"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Lst>
  <p:timing>
    <p:tnLst>
      <p:par>
        <p:cTn id="1" dur="indefinite" restart="never" nodeType="tmRoot"/>
      </p:par>
    </p:tnLst>
  </p:timing>
  <p:hf hdr="0" ftr="0"/>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itchFamily="34" charset="0"/>
        </a:defRPr>
      </a:lvl2pPr>
      <a:lvl3pPr algn="l" rtl="0" fontAlgn="base">
        <a:spcBef>
          <a:spcPct val="0"/>
        </a:spcBef>
        <a:spcAft>
          <a:spcPct val="0"/>
        </a:spcAft>
        <a:defRPr sz="3800">
          <a:solidFill>
            <a:schemeClr val="tx2"/>
          </a:solidFill>
          <a:latin typeface="Verdana" pitchFamily="34" charset="0"/>
        </a:defRPr>
      </a:lvl3pPr>
      <a:lvl4pPr algn="l" rtl="0" fontAlgn="base">
        <a:spcBef>
          <a:spcPct val="0"/>
        </a:spcBef>
        <a:spcAft>
          <a:spcPct val="0"/>
        </a:spcAft>
        <a:defRPr sz="3800">
          <a:solidFill>
            <a:schemeClr val="tx2"/>
          </a:solidFill>
          <a:latin typeface="Verdana" pitchFamily="34" charset="0"/>
        </a:defRPr>
      </a:lvl4pPr>
      <a:lvl5pPr algn="l" rtl="0" fontAlgn="base">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127.0.0.1/cours5/select1.ph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127.0.0.1/cours5/select2.ph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127.0.0.1/cours5/select3.ph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127.0.0.1/cours5/insertion.ph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127.0.0.1/cours5/delete.ph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phpmyadmin.ne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mysql.co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127.0.0.1/cours5/conn.ph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127.0.0.1/cours5/connbd.ph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p:txBody>
          <a:bodyPr/>
          <a:lstStyle/>
          <a:p>
            <a:r>
              <a:rPr lang="fr-FR" dirty="0" smtClean="0"/>
              <a:t>cours n°5</a:t>
            </a:r>
            <a:endParaRPr lang="fr-FR" dirty="0"/>
          </a:p>
        </p:txBody>
      </p:sp>
      <p:sp>
        <p:nvSpPr>
          <p:cNvPr id="227330" name="Rectangle 2"/>
          <p:cNvSpPr>
            <a:spLocks noGrp="1" noChangeArrowheads="1"/>
          </p:cNvSpPr>
          <p:nvPr>
            <p:ph type="ctrTitle"/>
          </p:nvPr>
        </p:nvSpPr>
        <p:spPr>
          <a:xfrm>
            <a:off x="914400" y="914400"/>
            <a:ext cx="7772400" cy="1143000"/>
          </a:xfrm>
        </p:spPr>
        <p:txBody>
          <a:bodyPr/>
          <a:lstStyle/>
          <a:p>
            <a:pPr algn="r"/>
            <a:r>
              <a:rPr lang="fr-FR" b="1" dirty="0" smtClean="0"/>
              <a:t>PHP/MySQL</a:t>
            </a:r>
            <a:r>
              <a:rPr lang="fr-FR" sz="3200" dirty="0"/>
              <a:t/>
            </a:r>
            <a:br>
              <a:rPr lang="fr-FR" sz="3200" dirty="0"/>
            </a:br>
            <a:r>
              <a:rPr lang="fr-FR" sz="3200" dirty="0" smtClean="0"/>
              <a:t>ESSAI</a:t>
            </a:r>
            <a:endParaRPr lang="fr-FR" sz="2400" i="1" dirty="0"/>
          </a:p>
        </p:txBody>
      </p:sp>
      <p:sp>
        <p:nvSpPr>
          <p:cNvPr id="227331" name="Rectangle 3"/>
          <p:cNvSpPr>
            <a:spLocks noGrp="1" noChangeArrowheads="1"/>
          </p:cNvSpPr>
          <p:nvPr>
            <p:ph type="subTitle" idx="1"/>
          </p:nvPr>
        </p:nvSpPr>
        <p:spPr>
          <a:xfrm>
            <a:off x="838200" y="2514601"/>
            <a:ext cx="8001000" cy="985838"/>
          </a:xfrm>
        </p:spPr>
        <p:txBody>
          <a:bodyPr/>
          <a:lstStyle/>
          <a:p>
            <a:r>
              <a:rPr lang="fr-FR" sz="1800" b="1" i="1" dirty="0" smtClean="0">
                <a:solidFill>
                  <a:srgbClr val="F01B1B"/>
                </a:solidFill>
                <a:latin typeface="Arial" charset="0"/>
                <a:cs typeface="Arial" charset="0"/>
              </a:rPr>
              <a:t>Développement des Applications Web</a:t>
            </a:r>
            <a:endParaRPr lang="fr-FR" b="1" dirty="0"/>
          </a:p>
          <a:p>
            <a:r>
              <a:rPr lang="fr-FR" sz="2000" b="1" dirty="0" smtClean="0"/>
              <a:t>MySQL</a:t>
            </a:r>
            <a:endParaRPr lang="fr-FR" sz="1400" dirty="0" smtClean="0"/>
          </a:p>
          <a:p>
            <a:endParaRPr lang="fr-FR" sz="1400" dirty="0"/>
          </a:p>
          <a:p>
            <a:endParaRPr lang="fr-FR" sz="1400" b="1" i="1" dirty="0">
              <a:solidFill>
                <a:srgbClr val="F01B1B"/>
              </a:solidFill>
              <a:latin typeface="Arial" charset="0"/>
              <a:cs typeface="Arial" charset="0"/>
            </a:endParaRPr>
          </a:p>
        </p:txBody>
      </p:sp>
      <p:sp>
        <p:nvSpPr>
          <p:cNvPr id="227332" name="Rectangle 4"/>
          <p:cNvSpPr>
            <a:spLocks noChangeArrowheads="1"/>
          </p:cNvSpPr>
          <p:nvPr/>
        </p:nvSpPr>
        <p:spPr bwMode="auto">
          <a:xfrm>
            <a:off x="714348" y="3254032"/>
            <a:ext cx="7643867" cy="2529923"/>
          </a:xfrm>
          <a:prstGeom prst="rect">
            <a:avLst/>
          </a:prstGeom>
          <a:noFill/>
          <a:ln w="9525">
            <a:noFill/>
            <a:miter lim="800000"/>
            <a:headEnd/>
            <a:tailEnd/>
          </a:ln>
          <a:effectLst/>
        </p:spPr>
        <p:txBody>
          <a:bodyPr wrap="square">
            <a:spAutoFit/>
          </a:bodyPr>
          <a:lstStyle/>
          <a:p>
            <a:pPr algn="ctr">
              <a:lnSpc>
                <a:spcPct val="65000"/>
              </a:lnSpc>
              <a:spcBef>
                <a:spcPct val="50000"/>
              </a:spcBef>
            </a:pPr>
            <a:r>
              <a:rPr lang="fr-FR" sz="1800" dirty="0"/>
              <a:t>Par :</a:t>
            </a:r>
          </a:p>
          <a:p>
            <a:pPr algn="ctr">
              <a:lnSpc>
                <a:spcPct val="65000"/>
              </a:lnSpc>
              <a:spcBef>
                <a:spcPct val="50000"/>
              </a:spcBef>
            </a:pPr>
            <a:r>
              <a:rPr lang="fr-FR" sz="1800" dirty="0"/>
              <a:t>Harrathi Farah</a:t>
            </a:r>
          </a:p>
          <a:p>
            <a:pPr algn="ctr">
              <a:spcBef>
                <a:spcPct val="50000"/>
              </a:spcBef>
            </a:pPr>
            <a:r>
              <a:rPr lang="fr-FR" sz="1800" b="1" smtClean="0"/>
              <a:t>L</a:t>
            </a:r>
            <a:r>
              <a:rPr lang="fr-FR" sz="1800" smtClean="0"/>
              <a:t>aboratoire d'</a:t>
            </a:r>
            <a:r>
              <a:rPr lang="fr-FR" sz="1800" b="1" smtClean="0"/>
              <a:t>I</a:t>
            </a:r>
            <a:r>
              <a:rPr lang="fr-FR" sz="1800" smtClean="0"/>
              <a:t>nfo</a:t>
            </a:r>
            <a:r>
              <a:rPr lang="fr-FR" sz="1800" b="1" smtClean="0"/>
              <a:t>R</a:t>
            </a:r>
            <a:r>
              <a:rPr lang="fr-FR" sz="1800" smtClean="0"/>
              <a:t>matique </a:t>
            </a:r>
            <a:r>
              <a:rPr lang="fr-FR" sz="1800" dirty="0" smtClean="0"/>
              <a:t>en </a:t>
            </a:r>
            <a:r>
              <a:rPr lang="fr-FR" sz="1800" b="1" dirty="0" smtClean="0"/>
              <a:t>I</a:t>
            </a:r>
            <a:r>
              <a:rPr lang="fr-FR" sz="1800" dirty="0" smtClean="0"/>
              <a:t>mage et </a:t>
            </a:r>
            <a:r>
              <a:rPr lang="fr-FR" sz="1800" b="1" smtClean="0"/>
              <a:t>S</a:t>
            </a:r>
            <a:r>
              <a:rPr lang="fr-FR" sz="1800" smtClean="0"/>
              <a:t>ystèmes d'information </a:t>
            </a:r>
            <a:r>
              <a:rPr lang="fr-FR" sz="1800" dirty="0" smtClean="0"/>
              <a:t>(LIRIS INSA de Lyon)</a:t>
            </a:r>
          </a:p>
          <a:p>
            <a:pPr algn="ctr">
              <a:spcBef>
                <a:spcPct val="50000"/>
              </a:spcBef>
            </a:pPr>
            <a:r>
              <a:rPr lang="fr-FR" sz="1800" dirty="0" smtClean="0"/>
              <a:t>Extraction des Connaissances et </a:t>
            </a:r>
            <a:r>
              <a:rPr lang="fr-FR" sz="1800" smtClean="0"/>
              <a:t>Recherche d’Information </a:t>
            </a:r>
            <a:r>
              <a:rPr lang="fr-FR" sz="1800" dirty="0" smtClean="0"/>
              <a:t>(ESSAI )ECRI</a:t>
            </a:r>
          </a:p>
          <a:p>
            <a:pPr algn="ctr">
              <a:lnSpc>
                <a:spcPct val="150000"/>
              </a:lnSpc>
              <a:spcBef>
                <a:spcPct val="50000"/>
              </a:spcBef>
            </a:pPr>
            <a:r>
              <a:rPr lang="fr-FR" sz="1800" dirty="0" smtClean="0">
                <a:latin typeface="Times New Roman" pitchFamily="18" charset="0"/>
                <a:hlinkClick r:id=""/>
              </a:rPr>
              <a:t>Farah.harrathi@liris.cnrs.fr</a:t>
            </a:r>
            <a:endParaRPr lang="fr-FR" sz="1800" dirty="0">
              <a:latin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Extraction des données (1)</a:t>
            </a:r>
            <a:endParaRPr lang="fr-FR" dirty="0"/>
          </a:p>
        </p:txBody>
      </p:sp>
      <p:sp>
        <p:nvSpPr>
          <p:cNvPr id="70659" name="Rectangle 3"/>
          <p:cNvSpPr>
            <a:spLocks noGrp="1" noChangeArrowheads="1"/>
          </p:cNvSpPr>
          <p:nvPr>
            <p:ph type="body" idx="1"/>
          </p:nvPr>
        </p:nvSpPr>
        <p:spPr/>
        <p:txBody>
          <a:bodyPr/>
          <a:lstStyle/>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Une fois la requête effectuée et l’identificateur de résultat acquis, il ne reste plus qu’à extraire les données retournées par le serveur.</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Sous Oracle, l’affichage des résultats d’une requête se fait ligne par ligne, sous MySQL, c’est pareil. Une boucle permettra de recueillir chacune des lignes à partir de l’identifiant de résultat</a:t>
            </a:r>
            <a:r>
              <a:rPr lang="fr-FR" sz="1800" dirty="0" smtClean="0"/>
              <a:t>.</a:t>
            </a:r>
          </a:p>
          <a:p>
            <a:pPr>
              <a:buNone/>
            </a:pPr>
            <a:r>
              <a:rPr lang="fr-FR" sz="1200" b="1" dirty="0" smtClean="0">
                <a:latin typeface="Courier New" pitchFamily="49" charset="0"/>
              </a:rPr>
              <a:t>SQL &gt; SELECT * FROM </a:t>
            </a:r>
            <a:r>
              <a:rPr lang="fr-FR" sz="1200" b="1" dirty="0" err="1" smtClean="0">
                <a:latin typeface="Courier New" pitchFamily="49" charset="0"/>
              </a:rPr>
              <a:t>users</a:t>
            </a:r>
            <a:r>
              <a:rPr lang="fr-FR" sz="1200" b="1" dirty="0" smtClean="0">
                <a:latin typeface="Courier New" pitchFamily="49" charset="0"/>
              </a:rPr>
              <a:t>;</a:t>
            </a:r>
          </a:p>
          <a:p>
            <a:pPr>
              <a:buNone/>
            </a:pPr>
            <a:r>
              <a:rPr lang="fr-FR" sz="1200" b="1" dirty="0" smtClean="0">
                <a:latin typeface="Courier New" pitchFamily="49" charset="0"/>
              </a:rPr>
              <a:t>Id   Nom    Adresse</a:t>
            </a:r>
          </a:p>
          <a:p>
            <a:pPr>
              <a:buNone/>
            </a:pPr>
            <a:r>
              <a:rPr lang="fr-FR" sz="1200" b="1" dirty="0" smtClean="0">
                <a:latin typeface="Courier New" pitchFamily="49" charset="0"/>
              </a:rPr>
              <a:t>----------------------------</a:t>
            </a:r>
          </a:p>
          <a:p>
            <a:pPr>
              <a:buNone/>
            </a:pPr>
            <a:r>
              <a:rPr lang="fr-FR" sz="1200" b="1" dirty="0" smtClean="0">
                <a:latin typeface="Courier New" pitchFamily="49" charset="0"/>
              </a:rPr>
              <a:t>1  Farah    Tunis               </a:t>
            </a:r>
            <a:r>
              <a:rPr lang="fr-FR" sz="1200" b="1" dirty="0" smtClean="0">
                <a:latin typeface="Courier New" pitchFamily="49" charset="0"/>
                <a:sym typeface="Symbol" pitchFamily="18" charset="2"/>
              </a:rPr>
              <a:t> </a:t>
            </a:r>
            <a:r>
              <a:rPr lang="fr-FR" sz="1200" dirty="0" smtClean="0">
                <a:sym typeface="Symbol" pitchFamily="18" charset="2"/>
              </a:rPr>
              <a:t>1ère ligne</a:t>
            </a:r>
            <a:endParaRPr lang="fr-FR" sz="1200" dirty="0" smtClean="0"/>
          </a:p>
          <a:p>
            <a:pPr>
              <a:buNone/>
            </a:pPr>
            <a:r>
              <a:rPr lang="fr-FR" sz="1200" b="1" dirty="0" smtClean="0">
                <a:latin typeface="Courier New" pitchFamily="49" charset="0"/>
              </a:rPr>
              <a:t>2  Rami     Sfax                </a:t>
            </a:r>
            <a:r>
              <a:rPr lang="fr-FR" sz="1200" b="1" dirty="0" smtClean="0">
                <a:latin typeface="Courier New" pitchFamily="49" charset="0"/>
                <a:sym typeface="Symbol" pitchFamily="18" charset="2"/>
              </a:rPr>
              <a:t> </a:t>
            </a:r>
            <a:r>
              <a:rPr lang="fr-FR" sz="1200" dirty="0" smtClean="0">
                <a:sym typeface="Symbol" pitchFamily="18" charset="2"/>
              </a:rPr>
              <a:t>2ème ligne</a:t>
            </a:r>
            <a:endParaRPr lang="fr-FR" sz="1200" dirty="0" smtClean="0"/>
          </a:p>
          <a:p>
            <a:pPr>
              <a:buNone/>
            </a:pPr>
            <a:r>
              <a:rPr lang="fr-FR" sz="1200" b="1" dirty="0" smtClean="0">
                <a:latin typeface="Courier New" pitchFamily="49" charset="0"/>
              </a:rPr>
              <a:t>3  Samia    Tunis               </a:t>
            </a:r>
            <a:r>
              <a:rPr lang="fr-FR" sz="1200" b="1" dirty="0" smtClean="0">
                <a:latin typeface="Courier New" pitchFamily="49" charset="0"/>
                <a:sym typeface="Symbol" pitchFamily="18" charset="2"/>
              </a:rPr>
              <a:t> </a:t>
            </a:r>
            <a:r>
              <a:rPr lang="fr-FR" sz="1200" dirty="0" smtClean="0">
                <a:sym typeface="Symbol" pitchFamily="18" charset="2"/>
              </a:rPr>
              <a:t>3è ligne</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Une ligne contient (sauf cas particulier) plusieurs valeurs correspondants aux différents attributs retournés par la requête. Ainsi, une ligne de résultat pourra être sous la forme d’un tableau, d’un tableau associatif, ou d’un objet.</a:t>
            </a:r>
          </a:p>
          <a:p>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10</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Extraction des données (2)</a:t>
            </a:r>
            <a:endParaRPr lang="fr-FR" dirty="0"/>
          </a:p>
        </p:txBody>
      </p:sp>
      <p:sp>
        <p:nvSpPr>
          <p:cNvPr id="70659" name="Rectangle 3"/>
          <p:cNvSpPr>
            <a:spLocks noGrp="1" noChangeArrowheads="1"/>
          </p:cNvSpPr>
          <p:nvPr>
            <p:ph type="body" idx="1"/>
          </p:nvPr>
        </p:nvSpPr>
        <p:spPr>
          <a:xfrm>
            <a:off x="566739" y="1752600"/>
            <a:ext cx="8001000" cy="4605358"/>
          </a:xfrm>
        </p:spPr>
        <p:txBody>
          <a:bodyPr/>
          <a:lstStyle/>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600" b="1" dirty="0" err="1" smtClean="0"/>
              <a:t>mysql_fetch_array</a:t>
            </a:r>
            <a:r>
              <a:rPr lang="fr-FR" sz="1600" b="1" dirty="0" smtClean="0"/>
              <a:t>($</a:t>
            </a:r>
            <a:r>
              <a:rPr lang="fr-FR" sz="1600" b="1" dirty="0" err="1" smtClean="0"/>
              <a:t>result</a:t>
            </a:r>
            <a:r>
              <a:rPr lang="fr-FR" sz="1600" b="1" dirty="0" smtClean="0"/>
              <a:t>) </a:t>
            </a:r>
            <a:r>
              <a:rPr lang="fr-FR" sz="1600" dirty="0" smtClean="0"/>
              <a:t>: retourne un tableau associatif. Les clés étant les noms des attributs et leurs valeurs associées leurs valeurs respectives. Retourne FALSE s’il n’y a plus aucune ligne.</a:t>
            </a:r>
          </a:p>
          <a:p>
            <a:pPr>
              <a:buNone/>
            </a:pPr>
            <a:r>
              <a:rPr lang="fr-FR" sz="1400" b="1" dirty="0" smtClean="0"/>
              <a:t>Exemple 2 :</a:t>
            </a:r>
          </a:p>
          <a:p>
            <a:pPr>
              <a:buNone/>
            </a:pPr>
            <a:r>
              <a:rPr lang="fr-FR" sz="1400" b="1" dirty="0" smtClean="0"/>
              <a:t>$</a:t>
            </a:r>
            <a:r>
              <a:rPr lang="fr-FR" sz="1400" b="1" dirty="0" err="1" smtClean="0"/>
              <a:t>requet</a:t>
            </a:r>
            <a:r>
              <a:rPr lang="fr-FR" sz="1400" b="1" dirty="0" smtClean="0"/>
              <a:t> = ‘’SELECT * FROM </a:t>
            </a:r>
            <a:r>
              <a:rPr lang="fr-FR" sz="1400" b="1" dirty="0" err="1" smtClean="0"/>
              <a:t>users</a:t>
            </a:r>
            <a:r>
              <a:rPr lang="fr-FR" sz="1400" b="1" dirty="0" smtClean="0"/>
              <a:t>’’; </a:t>
            </a:r>
          </a:p>
          <a:p>
            <a:pPr>
              <a:buNone/>
            </a:pPr>
            <a:r>
              <a:rPr lang="fr-FR" sz="1400" b="1" dirty="0" smtClean="0"/>
              <a:t>if($</a:t>
            </a:r>
            <a:r>
              <a:rPr lang="fr-FR" sz="1400" b="1" dirty="0" err="1" smtClean="0"/>
              <a:t>result</a:t>
            </a:r>
            <a:r>
              <a:rPr lang="fr-FR" sz="1400" b="1" dirty="0" smtClean="0"/>
              <a:t> = </a:t>
            </a:r>
            <a:r>
              <a:rPr lang="fr-FR" sz="1400" b="1" dirty="0" err="1" smtClean="0">
                <a:solidFill>
                  <a:schemeClr val="accent2"/>
                </a:solidFill>
              </a:rPr>
              <a:t>mysql_query</a:t>
            </a:r>
            <a:r>
              <a:rPr lang="fr-FR" sz="1400" b="1" dirty="0" smtClean="0"/>
              <a:t>($</a:t>
            </a:r>
            <a:r>
              <a:rPr lang="fr-FR" sz="1400" b="1" dirty="0" err="1" smtClean="0"/>
              <a:t>requet</a:t>
            </a:r>
            <a:r>
              <a:rPr lang="fr-FR" sz="1400" b="1" dirty="0" smtClean="0"/>
              <a:t>)) {</a:t>
            </a:r>
            <a:endParaRPr lang="fr-FR" sz="1400" i="1" dirty="0" smtClean="0"/>
          </a:p>
          <a:p>
            <a:pPr>
              <a:buNone/>
            </a:pPr>
            <a:r>
              <a:rPr lang="fr-FR" sz="1400" b="1" dirty="0" smtClean="0"/>
              <a:t>	</a:t>
            </a:r>
            <a:r>
              <a:rPr lang="fr-FR" sz="1400" b="1" dirty="0" err="1" smtClean="0"/>
              <a:t>while</a:t>
            </a:r>
            <a:r>
              <a:rPr lang="fr-FR" sz="1400" b="1" dirty="0" smtClean="0"/>
              <a:t>($ligne = </a:t>
            </a:r>
            <a:r>
              <a:rPr lang="fr-FR" sz="1400" b="1" dirty="0" err="1" smtClean="0">
                <a:solidFill>
                  <a:schemeClr val="accent2"/>
                </a:solidFill>
              </a:rPr>
              <a:t>mysql_fetch_array</a:t>
            </a:r>
            <a:r>
              <a:rPr lang="fr-FR" sz="1400" b="1" dirty="0" smtClean="0"/>
              <a:t>($</a:t>
            </a:r>
            <a:r>
              <a:rPr lang="fr-FR" sz="1400" b="1" dirty="0" err="1" smtClean="0"/>
              <a:t>result</a:t>
            </a:r>
            <a:r>
              <a:rPr lang="fr-FR" sz="1400" b="1" dirty="0" smtClean="0"/>
              <a:t>)) {</a:t>
            </a:r>
          </a:p>
          <a:p>
            <a:pPr>
              <a:buNone/>
            </a:pPr>
            <a:r>
              <a:rPr lang="fr-FR" sz="1400" b="1" dirty="0" smtClean="0"/>
              <a:t>		$id = $ligne</a:t>
            </a:r>
            <a:r>
              <a:rPr lang="fr-FR" sz="1400" b="1" dirty="0" smtClean="0">
                <a:solidFill>
                  <a:srgbClr val="008000"/>
                </a:solidFill>
              </a:rPr>
              <a:t>[‘’</a:t>
            </a:r>
            <a:r>
              <a:rPr lang="fr-FR" sz="1400" b="1" dirty="0" smtClean="0"/>
              <a:t>id</a:t>
            </a:r>
            <a:r>
              <a:rPr lang="fr-FR" sz="1400" b="1" dirty="0" smtClean="0">
                <a:solidFill>
                  <a:srgbClr val="008000"/>
                </a:solidFill>
              </a:rPr>
              <a:t>’’]</a:t>
            </a:r>
            <a:r>
              <a:rPr lang="fr-FR" sz="1400" b="1" dirty="0" smtClean="0"/>
              <a:t>;</a:t>
            </a:r>
          </a:p>
          <a:p>
            <a:pPr>
              <a:buNone/>
            </a:pPr>
            <a:r>
              <a:rPr lang="fr-FR" sz="1400" b="1" dirty="0" smtClean="0"/>
              <a:t> 		$</a:t>
            </a:r>
            <a:r>
              <a:rPr lang="fr-FR" sz="1400" b="1" dirty="0" err="1" smtClean="0"/>
              <a:t>name</a:t>
            </a:r>
            <a:r>
              <a:rPr lang="fr-FR" sz="1400" b="1" dirty="0" smtClean="0"/>
              <a:t> = $ligne</a:t>
            </a:r>
            <a:r>
              <a:rPr lang="fr-FR" sz="1400" b="1" dirty="0" smtClean="0">
                <a:solidFill>
                  <a:srgbClr val="008000"/>
                </a:solidFill>
              </a:rPr>
              <a:t>[‘‘</a:t>
            </a:r>
            <a:r>
              <a:rPr lang="fr-FR" sz="1400" b="1" dirty="0" smtClean="0"/>
              <a:t>Nom</a:t>
            </a:r>
            <a:r>
              <a:rPr lang="fr-FR" sz="1400" b="1" dirty="0" smtClean="0">
                <a:solidFill>
                  <a:srgbClr val="008000"/>
                </a:solidFill>
              </a:rPr>
              <a:t>’’]</a:t>
            </a:r>
            <a:r>
              <a:rPr lang="fr-FR" sz="1400" b="1" dirty="0" smtClean="0"/>
              <a:t>; </a:t>
            </a:r>
            <a:endParaRPr lang="fr-FR" sz="1400" b="1" dirty="0" smtClean="0"/>
          </a:p>
          <a:p>
            <a:pPr>
              <a:buNone/>
            </a:pPr>
            <a:r>
              <a:rPr lang="fr-FR" sz="1400" b="1" dirty="0" smtClean="0"/>
              <a:t>		$</a:t>
            </a:r>
            <a:r>
              <a:rPr lang="fr-FR" sz="1400" b="1" dirty="0" err="1" smtClean="0"/>
              <a:t>address</a:t>
            </a:r>
            <a:r>
              <a:rPr lang="fr-FR" sz="1400" b="1" dirty="0" smtClean="0"/>
              <a:t> = $ligne</a:t>
            </a:r>
            <a:r>
              <a:rPr lang="fr-FR" sz="1400" b="1" dirty="0" smtClean="0">
                <a:solidFill>
                  <a:srgbClr val="008000"/>
                </a:solidFill>
              </a:rPr>
              <a:t>[‘’</a:t>
            </a:r>
            <a:r>
              <a:rPr lang="fr-FR" sz="1400" b="1" dirty="0" err="1" smtClean="0"/>
              <a:t>address</a:t>
            </a:r>
            <a:r>
              <a:rPr lang="fr-FR" sz="1400" b="1" dirty="0" smtClean="0">
                <a:solidFill>
                  <a:srgbClr val="008000"/>
                </a:solidFill>
              </a:rPr>
              <a:t>’’]</a:t>
            </a:r>
            <a:r>
              <a:rPr lang="fr-FR" sz="1400" b="1" dirty="0" smtClean="0"/>
              <a:t>;</a:t>
            </a:r>
          </a:p>
          <a:p>
            <a:pPr>
              <a:buNone/>
            </a:pPr>
            <a:r>
              <a:rPr lang="fr-FR" sz="1400" b="1" dirty="0" smtClean="0"/>
              <a:t>		</a:t>
            </a:r>
            <a:r>
              <a:rPr lang="en-US" sz="1400" b="1" dirty="0" smtClean="0"/>
              <a:t>echo $id."-".$name."-".$address."&lt;</a:t>
            </a:r>
            <a:r>
              <a:rPr lang="en-US" sz="1400" b="1" dirty="0" err="1" smtClean="0"/>
              <a:t>br</a:t>
            </a:r>
            <a:r>
              <a:rPr lang="en-US" sz="1400" b="1" dirty="0" smtClean="0"/>
              <a:t>&gt;";</a:t>
            </a:r>
            <a:endParaRPr lang="fr-FR" sz="1400" b="1" dirty="0" smtClean="0"/>
          </a:p>
          <a:p>
            <a:pPr>
              <a:buNone/>
            </a:pPr>
            <a:r>
              <a:rPr lang="fr-FR" sz="1400" b="1" dirty="0" smtClean="0"/>
              <a:t>	}</a:t>
            </a:r>
          </a:p>
          <a:p>
            <a:pPr>
              <a:buNone/>
            </a:pPr>
            <a:r>
              <a:rPr lang="fr-FR" sz="1400" b="1" dirty="0" smtClean="0"/>
              <a:t>} </a:t>
            </a:r>
            <a:r>
              <a:rPr lang="fr-FR" sz="1400" b="1" dirty="0" err="1" smtClean="0"/>
              <a:t>else</a:t>
            </a:r>
            <a:r>
              <a:rPr lang="fr-FR" sz="1400" b="1" dirty="0" smtClean="0"/>
              <a:t> {</a:t>
            </a:r>
          </a:p>
          <a:p>
            <a:pPr>
              <a:buNone/>
            </a:pPr>
            <a:r>
              <a:rPr lang="fr-FR" sz="1400" b="1" dirty="0" smtClean="0"/>
              <a:t>	</a:t>
            </a:r>
            <a:r>
              <a:rPr lang="fr-FR" sz="1400" b="1" dirty="0" err="1" smtClean="0"/>
              <a:t>echo</a:t>
            </a:r>
            <a:r>
              <a:rPr lang="fr-FR" sz="1400" b="1" dirty="0" smtClean="0"/>
              <a:t> ‘’Erreur de requête de base de données.’’;</a:t>
            </a:r>
          </a:p>
          <a:p>
            <a:pPr>
              <a:buNone/>
            </a:pPr>
            <a:r>
              <a:rPr lang="fr-FR" sz="1400" b="1" dirty="0" smtClean="0"/>
              <a:t>}</a:t>
            </a:r>
          </a:p>
          <a:p>
            <a:pPr>
              <a:buNone/>
            </a:pPr>
            <a:r>
              <a:rPr lang="fr-FR" sz="1400" dirty="0" smtClean="0"/>
              <a:t>Ici, on accède aux valeurs de la ligne par l’attribut dans le tableau associatif.</a:t>
            </a:r>
          </a:p>
          <a:p>
            <a:pPr>
              <a:buNone/>
            </a:pPr>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11</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Extraction des données (3)</a:t>
            </a:r>
            <a:endParaRPr lang="fr-FR" dirty="0"/>
          </a:p>
        </p:txBody>
      </p:sp>
      <p:sp>
        <p:nvSpPr>
          <p:cNvPr id="70659" name="Rectangle 3"/>
          <p:cNvSpPr>
            <a:spLocks noGrp="1" noChangeArrowheads="1"/>
          </p:cNvSpPr>
          <p:nvPr>
            <p:ph type="body" idx="1"/>
          </p:nvPr>
        </p:nvSpPr>
        <p:spPr>
          <a:xfrm>
            <a:off x="566739" y="1752600"/>
            <a:ext cx="8001000" cy="4605358"/>
          </a:xfrm>
        </p:spPr>
        <p:txBody>
          <a:bodyPr/>
          <a:lstStyle/>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600" b="1" dirty="0" err="1" smtClean="0"/>
              <a:t>mysql_fetch_row</a:t>
            </a:r>
            <a:r>
              <a:rPr lang="fr-FR" sz="1600" b="1" dirty="0" smtClean="0"/>
              <a:t>($</a:t>
            </a:r>
            <a:r>
              <a:rPr lang="fr-FR" sz="1600" b="1" dirty="0" err="1" smtClean="0"/>
              <a:t>result</a:t>
            </a:r>
            <a:r>
              <a:rPr lang="fr-FR" sz="1600" b="1" dirty="0" smtClean="0"/>
              <a:t>) </a:t>
            </a:r>
            <a:r>
              <a:rPr lang="fr-FR" sz="1600" dirty="0" smtClean="0"/>
              <a:t>: retourne une ligne de résultat sous la forme d’un tableau. Les éléments du tableau étant les valeurs des attributs de la ligne. Retourne FALSE s’il n’y a plus aucune ligne.</a:t>
            </a:r>
          </a:p>
          <a:p>
            <a:pPr>
              <a:buNone/>
            </a:pPr>
            <a:r>
              <a:rPr lang="fr-FR" sz="1400" b="1" dirty="0" smtClean="0"/>
              <a:t>Exemple 1 :</a:t>
            </a:r>
          </a:p>
          <a:p>
            <a:pPr>
              <a:buNone/>
            </a:pPr>
            <a:r>
              <a:rPr lang="fr-FR" sz="1400" b="1" dirty="0" smtClean="0"/>
              <a:t>$</a:t>
            </a:r>
            <a:r>
              <a:rPr lang="fr-FR" sz="1400" b="1" dirty="0" err="1" smtClean="0"/>
              <a:t>requet</a:t>
            </a:r>
            <a:r>
              <a:rPr lang="fr-FR" sz="1400" b="1" dirty="0" smtClean="0"/>
              <a:t> = ‘’SELECT * FROM </a:t>
            </a:r>
            <a:r>
              <a:rPr lang="fr-FR" sz="1400" b="1" dirty="0" err="1" smtClean="0"/>
              <a:t>users</a:t>
            </a:r>
            <a:r>
              <a:rPr lang="fr-FR" sz="1400" b="1" dirty="0" smtClean="0"/>
              <a:t>’’;</a:t>
            </a:r>
          </a:p>
          <a:p>
            <a:pPr>
              <a:buNone/>
            </a:pPr>
            <a:r>
              <a:rPr lang="fr-FR" sz="1400" b="1" dirty="0" smtClean="0"/>
              <a:t>if($</a:t>
            </a:r>
            <a:r>
              <a:rPr lang="fr-FR" sz="1400" b="1" dirty="0" err="1" smtClean="0"/>
              <a:t>result</a:t>
            </a:r>
            <a:r>
              <a:rPr lang="fr-FR" sz="1400" b="1" dirty="0" smtClean="0"/>
              <a:t> = </a:t>
            </a:r>
            <a:r>
              <a:rPr lang="fr-FR" sz="1400" b="1" dirty="0" err="1" smtClean="0">
                <a:solidFill>
                  <a:schemeClr val="accent2"/>
                </a:solidFill>
              </a:rPr>
              <a:t>mysql_query</a:t>
            </a:r>
            <a:r>
              <a:rPr lang="fr-FR" sz="1400" b="1" dirty="0" smtClean="0"/>
              <a:t>($</a:t>
            </a:r>
            <a:r>
              <a:rPr lang="fr-FR" sz="1400" b="1" dirty="0" err="1" smtClean="0"/>
              <a:t>requet</a:t>
            </a:r>
            <a:r>
              <a:rPr lang="fr-FR" sz="1400" b="1" dirty="0" smtClean="0"/>
              <a:t>)) {</a:t>
            </a:r>
            <a:endParaRPr lang="fr-FR" sz="1400" i="1" dirty="0" smtClean="0"/>
          </a:p>
          <a:p>
            <a:pPr>
              <a:buNone/>
            </a:pPr>
            <a:r>
              <a:rPr lang="fr-FR" sz="1400" b="1" dirty="0" smtClean="0"/>
              <a:t>	</a:t>
            </a:r>
            <a:r>
              <a:rPr lang="fr-FR" sz="1400" b="1" dirty="0" err="1" smtClean="0"/>
              <a:t>while</a:t>
            </a:r>
            <a:r>
              <a:rPr lang="fr-FR" sz="1400" b="1" dirty="0" smtClean="0"/>
              <a:t>($ligne = </a:t>
            </a:r>
            <a:r>
              <a:rPr lang="fr-FR" sz="1400" b="1" dirty="0" err="1" smtClean="0">
                <a:solidFill>
                  <a:schemeClr val="accent2"/>
                </a:solidFill>
              </a:rPr>
              <a:t>mysql_fetch_row</a:t>
            </a:r>
            <a:r>
              <a:rPr lang="fr-FR" sz="1400" b="1" dirty="0" smtClean="0"/>
              <a:t>($</a:t>
            </a:r>
            <a:r>
              <a:rPr lang="fr-FR" sz="1400" b="1" dirty="0" err="1" smtClean="0"/>
              <a:t>result</a:t>
            </a:r>
            <a:r>
              <a:rPr lang="fr-FR" sz="1400" b="1" dirty="0" smtClean="0"/>
              <a:t>)) {</a:t>
            </a:r>
          </a:p>
          <a:p>
            <a:pPr>
              <a:buNone/>
            </a:pPr>
            <a:r>
              <a:rPr lang="fr-FR" sz="1400" b="1" dirty="0" smtClean="0"/>
              <a:t>		$id = $ligne</a:t>
            </a:r>
            <a:r>
              <a:rPr lang="fr-FR" sz="1400" b="1" dirty="0" smtClean="0">
                <a:solidFill>
                  <a:srgbClr val="008000"/>
                </a:solidFill>
              </a:rPr>
              <a:t>[</a:t>
            </a:r>
            <a:r>
              <a:rPr lang="fr-FR" sz="1400" b="1" dirty="0" smtClean="0"/>
              <a:t>0</a:t>
            </a:r>
            <a:r>
              <a:rPr lang="fr-FR" sz="1400" b="1" dirty="0" smtClean="0">
                <a:solidFill>
                  <a:srgbClr val="008000"/>
                </a:solidFill>
              </a:rPr>
              <a:t>]</a:t>
            </a:r>
            <a:r>
              <a:rPr lang="fr-FR" sz="1400" b="1" dirty="0" smtClean="0"/>
              <a:t>; 	</a:t>
            </a:r>
          </a:p>
          <a:p>
            <a:pPr>
              <a:buNone/>
            </a:pPr>
            <a:r>
              <a:rPr lang="fr-FR" sz="1400" b="1" dirty="0" smtClean="0"/>
              <a:t>		$</a:t>
            </a:r>
            <a:r>
              <a:rPr lang="fr-FR" sz="1400" b="1" dirty="0" err="1" smtClean="0"/>
              <a:t>name</a:t>
            </a:r>
            <a:r>
              <a:rPr lang="fr-FR" sz="1400" b="1" dirty="0" smtClean="0"/>
              <a:t> = $ligne</a:t>
            </a:r>
            <a:r>
              <a:rPr lang="fr-FR" sz="1400" b="1" dirty="0" smtClean="0">
                <a:solidFill>
                  <a:srgbClr val="008000"/>
                </a:solidFill>
              </a:rPr>
              <a:t>[</a:t>
            </a:r>
            <a:r>
              <a:rPr lang="fr-FR" sz="1400" b="1" dirty="0" smtClean="0"/>
              <a:t>1</a:t>
            </a:r>
            <a:r>
              <a:rPr lang="fr-FR" sz="1400" b="1" dirty="0" smtClean="0">
                <a:solidFill>
                  <a:srgbClr val="008000"/>
                </a:solidFill>
              </a:rPr>
              <a:t>]</a:t>
            </a:r>
            <a:r>
              <a:rPr lang="fr-FR" sz="1400" b="1" dirty="0" smtClean="0"/>
              <a:t>; </a:t>
            </a:r>
          </a:p>
          <a:p>
            <a:pPr>
              <a:buNone/>
            </a:pPr>
            <a:r>
              <a:rPr lang="fr-FR" sz="1400" b="1" dirty="0" smtClean="0"/>
              <a:t>		$</a:t>
            </a:r>
            <a:r>
              <a:rPr lang="fr-FR" sz="1400" b="1" dirty="0" err="1" smtClean="0"/>
              <a:t>address</a:t>
            </a:r>
            <a:r>
              <a:rPr lang="fr-FR" sz="1400" b="1" dirty="0" smtClean="0"/>
              <a:t> = $ligne</a:t>
            </a:r>
            <a:r>
              <a:rPr lang="fr-FR" sz="1400" b="1" dirty="0" smtClean="0">
                <a:solidFill>
                  <a:srgbClr val="008000"/>
                </a:solidFill>
              </a:rPr>
              <a:t>[</a:t>
            </a:r>
            <a:r>
              <a:rPr lang="fr-FR" sz="1400" b="1" dirty="0" smtClean="0"/>
              <a:t>2</a:t>
            </a:r>
            <a:r>
              <a:rPr lang="fr-FR" sz="1400" b="1" dirty="0" smtClean="0">
                <a:solidFill>
                  <a:srgbClr val="008000"/>
                </a:solidFill>
              </a:rPr>
              <a:t>]</a:t>
            </a:r>
            <a:r>
              <a:rPr lang="fr-FR" sz="1400" b="1" dirty="0" smtClean="0"/>
              <a:t>;</a:t>
            </a:r>
          </a:p>
          <a:p>
            <a:pPr>
              <a:buNone/>
            </a:pPr>
            <a:r>
              <a:rPr lang="fr-FR" sz="1400" b="1" dirty="0" smtClean="0"/>
              <a:t>		</a:t>
            </a:r>
            <a:r>
              <a:rPr lang="en-US" sz="1400" b="1" dirty="0" smtClean="0"/>
              <a:t>echo $id."-".$name."-".$address."&lt;</a:t>
            </a:r>
            <a:r>
              <a:rPr lang="en-US" sz="1400" b="1" dirty="0" err="1" smtClean="0"/>
              <a:t>br</a:t>
            </a:r>
            <a:r>
              <a:rPr lang="en-US" sz="1400" b="1" dirty="0" smtClean="0"/>
              <a:t>&gt;";</a:t>
            </a:r>
            <a:endParaRPr lang="fr-FR" sz="1400" b="1" dirty="0" smtClean="0"/>
          </a:p>
          <a:p>
            <a:pPr>
              <a:buNone/>
            </a:pPr>
            <a:r>
              <a:rPr lang="fr-FR" sz="1400" b="1" dirty="0" smtClean="0"/>
              <a:t>	}</a:t>
            </a:r>
          </a:p>
          <a:p>
            <a:pPr>
              <a:buNone/>
            </a:pPr>
            <a:r>
              <a:rPr lang="fr-FR" sz="1400" b="1" dirty="0" smtClean="0"/>
              <a:t>} </a:t>
            </a:r>
            <a:r>
              <a:rPr lang="fr-FR" sz="1400" b="1" dirty="0" err="1" smtClean="0"/>
              <a:t>else</a:t>
            </a:r>
            <a:r>
              <a:rPr lang="fr-FR" sz="1400" b="1" dirty="0" smtClean="0"/>
              <a:t> {</a:t>
            </a:r>
          </a:p>
          <a:p>
            <a:pPr>
              <a:buNone/>
            </a:pPr>
            <a:r>
              <a:rPr lang="fr-FR" sz="1400" b="1" dirty="0" smtClean="0"/>
              <a:t>	</a:t>
            </a:r>
            <a:r>
              <a:rPr lang="fr-FR" sz="1400" b="1" dirty="0" err="1" smtClean="0"/>
              <a:t>echo</a:t>
            </a:r>
            <a:r>
              <a:rPr lang="fr-FR" sz="1400" b="1" dirty="0" smtClean="0"/>
              <a:t> ‘’Erreur de requête de base de données.’’;</a:t>
            </a:r>
          </a:p>
          <a:p>
            <a:pPr>
              <a:buNone/>
            </a:pPr>
            <a:r>
              <a:rPr lang="fr-FR" sz="1400" b="1" dirty="0" smtClean="0"/>
              <a:t>}</a:t>
            </a:r>
          </a:p>
          <a:p>
            <a:pPr>
              <a:buNone/>
            </a:pPr>
            <a:r>
              <a:rPr lang="fr-FR" sz="1600" dirty="0" smtClean="0"/>
              <a:t>Ici, on accède aux valeurs de la ligne par leur indice dans le tableau.</a:t>
            </a:r>
          </a:p>
          <a:p>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12</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Extraction des données (4)</a:t>
            </a:r>
            <a:endParaRPr lang="fr-FR" dirty="0"/>
          </a:p>
        </p:txBody>
      </p:sp>
      <p:sp>
        <p:nvSpPr>
          <p:cNvPr id="70659" name="Rectangle 3"/>
          <p:cNvSpPr>
            <a:spLocks noGrp="1" noChangeArrowheads="1"/>
          </p:cNvSpPr>
          <p:nvPr>
            <p:ph type="body" idx="1"/>
          </p:nvPr>
        </p:nvSpPr>
        <p:spPr>
          <a:xfrm>
            <a:off x="566739" y="1752600"/>
            <a:ext cx="8001000" cy="4605358"/>
          </a:xfrm>
        </p:spPr>
        <p:txBody>
          <a:bodyPr/>
          <a:lstStyle/>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600" b="1" dirty="0" err="1" smtClean="0"/>
              <a:t>mysql_fetch_object</a:t>
            </a:r>
            <a:r>
              <a:rPr lang="fr-FR" sz="1600" b="1" dirty="0" smtClean="0"/>
              <a:t>($</a:t>
            </a:r>
            <a:r>
              <a:rPr lang="fr-FR" sz="1600" b="1" dirty="0" err="1" smtClean="0"/>
              <a:t>result</a:t>
            </a:r>
            <a:r>
              <a:rPr lang="fr-FR" sz="1600" b="1" dirty="0" smtClean="0"/>
              <a:t>) : </a:t>
            </a:r>
            <a:r>
              <a:rPr lang="fr-FR" sz="1600" dirty="0" smtClean="0"/>
              <a:t>retourne un objet. Les attributs de l’objet correspondent à ceux de la ligne de résultat. Et les valeurs des attributs de l’objet correspondent à ceux de la ligne de résultat. Retourne FALSE s’il n’y a plus aucune ligne.</a:t>
            </a:r>
          </a:p>
          <a:p>
            <a:pPr>
              <a:lnSpc>
                <a:spcPct val="90000"/>
              </a:lnSpc>
              <a:buNone/>
            </a:pPr>
            <a:r>
              <a:rPr lang="fr-FR" sz="1400" b="1" dirty="0" smtClean="0"/>
              <a:t>Exemple 3 :</a:t>
            </a:r>
          </a:p>
          <a:p>
            <a:pPr>
              <a:lnSpc>
                <a:spcPct val="90000"/>
              </a:lnSpc>
              <a:buNone/>
            </a:pPr>
            <a:r>
              <a:rPr lang="fr-FR" sz="1400" b="1" dirty="0" smtClean="0"/>
              <a:t>$</a:t>
            </a:r>
            <a:r>
              <a:rPr lang="fr-FR" sz="1400" b="1" dirty="0" err="1" smtClean="0"/>
              <a:t>requet</a:t>
            </a:r>
            <a:r>
              <a:rPr lang="fr-FR" sz="1400" b="1" dirty="0" smtClean="0"/>
              <a:t> = "SELECT * FROM </a:t>
            </a:r>
            <a:r>
              <a:rPr lang="fr-FR" sz="1400" b="1" dirty="0" err="1" smtClean="0"/>
              <a:t>users</a:t>
            </a:r>
            <a:r>
              <a:rPr lang="fr-FR" sz="1400" b="1" dirty="0" smtClean="0"/>
              <a:t>"; </a:t>
            </a:r>
          </a:p>
          <a:p>
            <a:pPr>
              <a:lnSpc>
                <a:spcPct val="90000"/>
              </a:lnSpc>
              <a:buNone/>
            </a:pPr>
            <a:r>
              <a:rPr lang="fr-FR" sz="1400" b="1" dirty="0" smtClean="0"/>
              <a:t>if($</a:t>
            </a:r>
            <a:r>
              <a:rPr lang="fr-FR" sz="1400" b="1" dirty="0" err="1" smtClean="0"/>
              <a:t>result</a:t>
            </a:r>
            <a:r>
              <a:rPr lang="fr-FR" sz="1400" b="1" dirty="0" smtClean="0"/>
              <a:t> = </a:t>
            </a:r>
            <a:r>
              <a:rPr lang="fr-FR" sz="1400" b="1" dirty="0" err="1" smtClean="0">
                <a:solidFill>
                  <a:schemeClr val="accent2"/>
                </a:solidFill>
              </a:rPr>
              <a:t>mysql_query</a:t>
            </a:r>
            <a:r>
              <a:rPr lang="fr-FR" sz="1400" b="1" dirty="0" smtClean="0"/>
              <a:t>($</a:t>
            </a:r>
            <a:r>
              <a:rPr lang="fr-FR" sz="1400" b="1" dirty="0" err="1" smtClean="0"/>
              <a:t>requet</a:t>
            </a:r>
            <a:r>
              <a:rPr lang="fr-FR" sz="1400" b="1" dirty="0" smtClean="0"/>
              <a:t>)) {</a:t>
            </a:r>
            <a:endParaRPr lang="fr-FR" sz="1400" i="1" dirty="0" smtClean="0"/>
          </a:p>
          <a:p>
            <a:pPr>
              <a:lnSpc>
                <a:spcPct val="90000"/>
              </a:lnSpc>
              <a:buNone/>
            </a:pPr>
            <a:r>
              <a:rPr lang="fr-FR" sz="1400" b="1" dirty="0" smtClean="0"/>
              <a:t>	</a:t>
            </a:r>
            <a:r>
              <a:rPr lang="fr-FR" sz="1400" b="1" dirty="0" err="1" smtClean="0"/>
              <a:t>while</a:t>
            </a:r>
            <a:r>
              <a:rPr lang="fr-FR" sz="1400" b="1" dirty="0" smtClean="0"/>
              <a:t>($ligne = </a:t>
            </a:r>
            <a:r>
              <a:rPr lang="fr-FR" sz="1400" b="1" dirty="0" err="1" smtClean="0">
                <a:solidFill>
                  <a:schemeClr val="accent2"/>
                </a:solidFill>
              </a:rPr>
              <a:t>mysql_fetch_object</a:t>
            </a:r>
            <a:r>
              <a:rPr lang="fr-FR" sz="1400" b="1" dirty="0" smtClean="0"/>
              <a:t>($</a:t>
            </a:r>
            <a:r>
              <a:rPr lang="fr-FR" sz="1400" b="1" dirty="0" err="1" smtClean="0"/>
              <a:t>result</a:t>
            </a:r>
            <a:r>
              <a:rPr lang="fr-FR" sz="1400" b="1" dirty="0" smtClean="0"/>
              <a:t>)) {</a:t>
            </a:r>
          </a:p>
          <a:p>
            <a:pPr>
              <a:lnSpc>
                <a:spcPct val="90000"/>
              </a:lnSpc>
              <a:buNone/>
            </a:pPr>
            <a:r>
              <a:rPr lang="fr-FR" sz="1400" b="1" dirty="0" smtClean="0"/>
              <a:t>		$id = $ligne</a:t>
            </a:r>
            <a:r>
              <a:rPr lang="fr-FR" sz="1400" b="1" dirty="0" smtClean="0">
                <a:solidFill>
                  <a:srgbClr val="008000"/>
                </a:solidFill>
              </a:rPr>
              <a:t>-&gt;</a:t>
            </a:r>
            <a:r>
              <a:rPr lang="fr-FR" sz="1400" b="1" dirty="0" smtClean="0"/>
              <a:t>Id;</a:t>
            </a:r>
          </a:p>
          <a:p>
            <a:pPr>
              <a:lnSpc>
                <a:spcPct val="90000"/>
              </a:lnSpc>
              <a:buNone/>
            </a:pPr>
            <a:r>
              <a:rPr lang="fr-FR" sz="1400" b="1" dirty="0" smtClean="0"/>
              <a:t> 		$</a:t>
            </a:r>
            <a:r>
              <a:rPr lang="fr-FR" sz="1400" b="1" dirty="0" err="1" smtClean="0"/>
              <a:t>name</a:t>
            </a:r>
            <a:r>
              <a:rPr lang="fr-FR" sz="1400" b="1" dirty="0" smtClean="0"/>
              <a:t> = $ligne</a:t>
            </a:r>
            <a:r>
              <a:rPr lang="fr-FR" sz="1400" b="1" dirty="0" smtClean="0">
                <a:solidFill>
                  <a:srgbClr val="008000"/>
                </a:solidFill>
              </a:rPr>
              <a:t>-&gt;</a:t>
            </a:r>
            <a:r>
              <a:rPr lang="fr-FR" sz="1400" b="1" dirty="0" smtClean="0"/>
              <a:t>Nom; </a:t>
            </a:r>
          </a:p>
          <a:p>
            <a:pPr>
              <a:lnSpc>
                <a:spcPct val="90000"/>
              </a:lnSpc>
              <a:buNone/>
            </a:pPr>
            <a:r>
              <a:rPr lang="fr-FR" sz="1400" b="1" dirty="0" smtClean="0"/>
              <a:t>		$</a:t>
            </a:r>
            <a:r>
              <a:rPr lang="fr-FR" sz="1400" b="1" dirty="0" err="1" smtClean="0"/>
              <a:t>address</a:t>
            </a:r>
            <a:r>
              <a:rPr lang="fr-FR" sz="1400" b="1" dirty="0" smtClean="0"/>
              <a:t> = $ligne</a:t>
            </a:r>
            <a:r>
              <a:rPr lang="fr-FR" sz="1400" b="1" dirty="0" smtClean="0">
                <a:solidFill>
                  <a:srgbClr val="008000"/>
                </a:solidFill>
              </a:rPr>
              <a:t>-&gt;</a:t>
            </a:r>
            <a:r>
              <a:rPr lang="fr-FR" sz="1400" b="1" dirty="0" smtClean="0"/>
              <a:t>Adresse;</a:t>
            </a:r>
          </a:p>
          <a:p>
            <a:pPr>
              <a:lnSpc>
                <a:spcPct val="90000"/>
              </a:lnSpc>
              <a:buNone/>
            </a:pPr>
            <a:r>
              <a:rPr lang="fr-FR" sz="1400" b="1" dirty="0" smtClean="0"/>
              <a:t>		</a:t>
            </a:r>
            <a:r>
              <a:rPr lang="en-US" sz="1400" b="1" dirty="0" smtClean="0"/>
              <a:t>echo $id."-".$name."-".$address."&lt;</a:t>
            </a:r>
            <a:r>
              <a:rPr lang="en-US" sz="1400" b="1" dirty="0" err="1" smtClean="0"/>
              <a:t>br</a:t>
            </a:r>
            <a:r>
              <a:rPr lang="en-US" sz="1400" b="1" dirty="0" smtClean="0"/>
              <a:t>&gt;";</a:t>
            </a:r>
            <a:endParaRPr lang="fr-FR" sz="1400" b="1" dirty="0" smtClean="0"/>
          </a:p>
          <a:p>
            <a:pPr>
              <a:lnSpc>
                <a:spcPct val="90000"/>
              </a:lnSpc>
              <a:buNone/>
            </a:pPr>
            <a:r>
              <a:rPr lang="fr-FR" sz="1400" b="1" dirty="0" smtClean="0"/>
              <a:t>	}</a:t>
            </a:r>
          </a:p>
          <a:p>
            <a:pPr>
              <a:lnSpc>
                <a:spcPct val="90000"/>
              </a:lnSpc>
              <a:buNone/>
            </a:pPr>
            <a:r>
              <a:rPr lang="fr-FR" sz="1400" b="1" dirty="0" smtClean="0"/>
              <a:t>} </a:t>
            </a:r>
            <a:r>
              <a:rPr lang="fr-FR" sz="1400" b="1" dirty="0" err="1" smtClean="0"/>
              <a:t>else</a:t>
            </a:r>
            <a:r>
              <a:rPr lang="fr-FR" sz="1400" b="1" dirty="0" smtClean="0"/>
              <a:t> {</a:t>
            </a:r>
          </a:p>
          <a:p>
            <a:pPr>
              <a:lnSpc>
                <a:spcPct val="90000"/>
              </a:lnSpc>
              <a:buNone/>
            </a:pPr>
            <a:r>
              <a:rPr lang="fr-FR" sz="1400" b="1" dirty="0" smtClean="0"/>
              <a:t>	</a:t>
            </a:r>
            <a:r>
              <a:rPr lang="fr-FR" sz="1400" b="1" dirty="0" err="1" smtClean="0"/>
              <a:t>echo</a:t>
            </a:r>
            <a:r>
              <a:rPr lang="fr-FR" sz="1400" b="1" dirty="0" smtClean="0"/>
              <a:t> ‘’Erreur de requête de base de données.’’;</a:t>
            </a:r>
          </a:p>
          <a:p>
            <a:pPr>
              <a:lnSpc>
                <a:spcPct val="90000"/>
              </a:lnSpc>
              <a:buNone/>
            </a:pPr>
            <a:r>
              <a:rPr lang="fr-FR" sz="1400" b="1" dirty="0" smtClean="0"/>
              <a:t>}</a:t>
            </a:r>
          </a:p>
          <a:p>
            <a:pPr>
              <a:lnSpc>
                <a:spcPct val="90000"/>
              </a:lnSpc>
              <a:buNone/>
            </a:pPr>
            <a:r>
              <a:rPr lang="fr-FR" sz="1400" dirty="0" smtClean="0"/>
              <a:t>Ici, on accède aux valeurs par leur attribut dans l’objet.</a:t>
            </a:r>
          </a:p>
          <a:p>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13</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Insertion des données</a:t>
            </a:r>
            <a:endParaRPr lang="fr-FR" dirty="0"/>
          </a:p>
        </p:txBody>
      </p:sp>
      <p:sp>
        <p:nvSpPr>
          <p:cNvPr id="70659" name="Rectangle 3"/>
          <p:cNvSpPr>
            <a:spLocks noGrp="1" noChangeArrowheads="1"/>
          </p:cNvSpPr>
          <p:nvPr>
            <p:ph type="body" idx="1"/>
          </p:nvPr>
        </p:nvSpPr>
        <p:spPr>
          <a:xfrm>
            <a:off x="566739" y="1752600"/>
            <a:ext cx="8001000" cy="4605358"/>
          </a:xfrm>
        </p:spPr>
        <p:txBody>
          <a:bodyPr/>
          <a:lstStyle/>
          <a:p>
            <a:pPr>
              <a:lnSpc>
                <a:spcPct val="90000"/>
              </a:lnSpc>
              <a:buNone/>
            </a:pPr>
            <a:r>
              <a:rPr lang="fr-FR" sz="1400" b="1" dirty="0" smtClean="0"/>
              <a:t>Exemple 1 :</a:t>
            </a:r>
          </a:p>
          <a:p>
            <a:pPr>
              <a:lnSpc>
                <a:spcPct val="90000"/>
              </a:lnSpc>
              <a:buNone/>
            </a:pPr>
            <a:r>
              <a:rPr lang="fr-FR" sz="1400" b="1" dirty="0" smtClean="0"/>
              <a:t>server="</a:t>
            </a:r>
            <a:r>
              <a:rPr lang="fr-FR" sz="1400" b="1" dirty="0" err="1" smtClean="0"/>
              <a:t>localhost</a:t>
            </a:r>
            <a:r>
              <a:rPr lang="fr-FR" sz="1400" b="1" dirty="0" smtClean="0"/>
              <a:t>";</a:t>
            </a:r>
          </a:p>
          <a:p>
            <a:pPr>
              <a:lnSpc>
                <a:spcPct val="90000"/>
              </a:lnSpc>
              <a:buNone/>
            </a:pPr>
            <a:r>
              <a:rPr lang="fr-FR" sz="1400" b="1" dirty="0" smtClean="0"/>
              <a:t>$user="</a:t>
            </a:r>
            <a:r>
              <a:rPr lang="fr-FR" sz="1400" b="1" dirty="0" err="1" smtClean="0"/>
              <a:t>root</a:t>
            </a:r>
            <a:r>
              <a:rPr lang="fr-FR" sz="1400" b="1" dirty="0" smtClean="0"/>
              <a:t>"; // login</a:t>
            </a:r>
          </a:p>
          <a:p>
            <a:pPr>
              <a:lnSpc>
                <a:spcPct val="90000"/>
              </a:lnSpc>
              <a:buNone/>
            </a:pPr>
            <a:r>
              <a:rPr lang="fr-FR" sz="1400" b="1" dirty="0" smtClean="0"/>
              <a:t>$</a:t>
            </a:r>
            <a:r>
              <a:rPr lang="fr-FR" sz="1400" b="1" dirty="0" err="1" smtClean="0"/>
              <a:t>password</a:t>
            </a:r>
            <a:r>
              <a:rPr lang="fr-FR" sz="1400" b="1" dirty="0" smtClean="0"/>
              <a:t>=""; // </a:t>
            </a:r>
            <a:r>
              <a:rPr lang="fr-FR" sz="1400" b="1" dirty="0" err="1" smtClean="0"/>
              <a:t>password</a:t>
            </a:r>
            <a:endParaRPr lang="fr-FR" sz="1400" b="1" dirty="0" smtClean="0"/>
          </a:p>
          <a:p>
            <a:pPr>
              <a:lnSpc>
                <a:spcPct val="90000"/>
              </a:lnSpc>
              <a:buNone/>
            </a:pPr>
            <a:r>
              <a:rPr lang="fr-FR" sz="1400" b="1" dirty="0" smtClean="0"/>
              <a:t>$bd="essai"; // identifiant DSN</a:t>
            </a:r>
          </a:p>
          <a:p>
            <a:pPr>
              <a:lnSpc>
                <a:spcPct val="90000"/>
              </a:lnSpc>
              <a:buNone/>
            </a:pPr>
            <a:r>
              <a:rPr lang="fr-FR" sz="1400" b="1" dirty="0" smtClean="0"/>
              <a:t>$id = </a:t>
            </a:r>
            <a:r>
              <a:rPr lang="fr-FR" sz="1400" b="1" dirty="0" err="1" smtClean="0"/>
              <a:t>mysql_connect</a:t>
            </a:r>
            <a:r>
              <a:rPr lang="fr-FR" sz="1400" b="1" dirty="0" smtClean="0"/>
              <a:t>($</a:t>
            </a:r>
            <a:r>
              <a:rPr lang="fr-FR" sz="1400" b="1" dirty="0" err="1" smtClean="0"/>
              <a:t>server,$user</a:t>
            </a:r>
            <a:r>
              <a:rPr lang="fr-FR" sz="1400" b="1" dirty="0" smtClean="0"/>
              <a:t>,$</a:t>
            </a:r>
            <a:r>
              <a:rPr lang="fr-FR" sz="1400" b="1" dirty="0" err="1" smtClean="0"/>
              <a:t>password</a:t>
            </a:r>
            <a:r>
              <a:rPr lang="fr-FR" sz="1400" b="1" dirty="0" smtClean="0"/>
              <a:t>);</a:t>
            </a:r>
          </a:p>
          <a:p>
            <a:pPr>
              <a:lnSpc>
                <a:spcPct val="90000"/>
              </a:lnSpc>
              <a:buNone/>
            </a:pPr>
            <a:r>
              <a:rPr lang="fr-FR" sz="1400" b="1" dirty="0" smtClean="0"/>
              <a:t>$</a:t>
            </a:r>
            <a:r>
              <a:rPr lang="fr-FR" sz="1400" b="1" dirty="0" err="1" smtClean="0"/>
              <a:t>id_db</a:t>
            </a:r>
            <a:r>
              <a:rPr lang="fr-FR" sz="1400" b="1" dirty="0" smtClean="0"/>
              <a:t> = </a:t>
            </a:r>
            <a:r>
              <a:rPr lang="fr-FR" sz="1400" b="1" dirty="0" err="1" smtClean="0"/>
              <a:t>mysql_select_db</a:t>
            </a:r>
            <a:r>
              <a:rPr lang="fr-FR" sz="1400" b="1" dirty="0" smtClean="0"/>
              <a:t>($bd);</a:t>
            </a:r>
          </a:p>
          <a:p>
            <a:pPr>
              <a:lnSpc>
                <a:spcPct val="90000"/>
              </a:lnSpc>
              <a:buNone/>
            </a:pPr>
            <a:r>
              <a:rPr lang="fr-FR" sz="1400" b="1" dirty="0" smtClean="0"/>
              <a:t>$id="23";</a:t>
            </a:r>
          </a:p>
          <a:p>
            <a:pPr>
              <a:lnSpc>
                <a:spcPct val="90000"/>
              </a:lnSpc>
              <a:buNone/>
            </a:pPr>
            <a:r>
              <a:rPr lang="fr-FR" sz="1400" b="1" dirty="0" smtClean="0"/>
              <a:t>$nom="</a:t>
            </a:r>
            <a:r>
              <a:rPr lang="fr-FR" sz="1400" b="1" dirty="0" err="1" smtClean="0"/>
              <a:t>Nadhem</a:t>
            </a:r>
            <a:r>
              <a:rPr lang="fr-FR" sz="1400" b="1" dirty="0" smtClean="0"/>
              <a:t>";</a:t>
            </a:r>
          </a:p>
          <a:p>
            <a:pPr>
              <a:lnSpc>
                <a:spcPct val="90000"/>
              </a:lnSpc>
              <a:buNone/>
            </a:pPr>
            <a:r>
              <a:rPr lang="fr-FR" sz="1400" b="1" dirty="0" smtClean="0"/>
              <a:t>$</a:t>
            </a:r>
            <a:r>
              <a:rPr lang="fr-FR" sz="1400" b="1" dirty="0" err="1" smtClean="0"/>
              <a:t>adr</a:t>
            </a:r>
            <a:r>
              <a:rPr lang="fr-FR" sz="1400" b="1" dirty="0" smtClean="0"/>
              <a:t>="Gafsa";</a:t>
            </a:r>
          </a:p>
          <a:p>
            <a:pPr>
              <a:lnSpc>
                <a:spcPct val="90000"/>
              </a:lnSpc>
              <a:buNone/>
            </a:pPr>
            <a:r>
              <a:rPr lang="fr-FR" sz="1400" b="1" dirty="0" smtClean="0"/>
              <a:t>$</a:t>
            </a:r>
            <a:r>
              <a:rPr lang="fr-FR" sz="1400" b="1" dirty="0" err="1" smtClean="0"/>
              <a:t>requet</a:t>
            </a:r>
            <a:r>
              <a:rPr lang="fr-FR" sz="1400" b="1" dirty="0" smtClean="0"/>
              <a:t> = "INSERT INTO </a:t>
            </a:r>
            <a:r>
              <a:rPr lang="fr-FR" sz="1400" b="1" dirty="0" err="1" smtClean="0"/>
              <a:t>users</a:t>
            </a:r>
            <a:r>
              <a:rPr lang="fr-FR" sz="1400" b="1" dirty="0" smtClean="0"/>
              <a:t> ( Id , Nom , Adresse ) VALUES ('".$id."','".$nom."','".$</a:t>
            </a:r>
            <a:r>
              <a:rPr lang="fr-FR" sz="1400" b="1" dirty="0" err="1" smtClean="0"/>
              <a:t>adr</a:t>
            </a:r>
            <a:r>
              <a:rPr lang="fr-FR" sz="1400" b="1" dirty="0" smtClean="0"/>
              <a:t>."')";</a:t>
            </a:r>
          </a:p>
          <a:p>
            <a:pPr>
              <a:lnSpc>
                <a:spcPct val="90000"/>
              </a:lnSpc>
              <a:buNone/>
            </a:pPr>
            <a:r>
              <a:rPr lang="fr-FR" sz="1400" b="1" dirty="0" smtClean="0"/>
              <a:t>$</a:t>
            </a:r>
            <a:r>
              <a:rPr lang="fr-FR" sz="1400" b="1" dirty="0" err="1" smtClean="0"/>
              <a:t>result</a:t>
            </a:r>
            <a:r>
              <a:rPr lang="fr-FR" sz="1400" b="1" dirty="0" smtClean="0"/>
              <a:t> = </a:t>
            </a:r>
            <a:r>
              <a:rPr lang="fr-FR" sz="1400" b="1" dirty="0" err="1" smtClean="0"/>
              <a:t>mysql_query</a:t>
            </a:r>
            <a:r>
              <a:rPr lang="fr-FR" sz="1400" b="1" dirty="0" smtClean="0"/>
              <a:t>($</a:t>
            </a:r>
            <a:r>
              <a:rPr lang="fr-FR" sz="1400" b="1" dirty="0" err="1" smtClean="0"/>
              <a:t>requet</a:t>
            </a:r>
            <a:r>
              <a:rPr lang="fr-FR" sz="1400" b="1" dirty="0" smtClean="0"/>
              <a:t>);</a:t>
            </a:r>
          </a:p>
          <a:p>
            <a:pPr>
              <a:lnSpc>
                <a:spcPct val="90000"/>
              </a:lnSpc>
              <a:buNone/>
            </a:pPr>
            <a:r>
              <a:rPr lang="fr-FR" sz="1400" b="1" dirty="0" smtClean="0"/>
              <a:t>if($</a:t>
            </a:r>
            <a:r>
              <a:rPr lang="fr-FR" sz="1400" b="1" dirty="0" err="1" smtClean="0"/>
              <a:t>result</a:t>
            </a:r>
            <a:r>
              <a:rPr lang="fr-FR" sz="1400" b="1" dirty="0" smtClean="0"/>
              <a:t>)</a:t>
            </a:r>
          </a:p>
          <a:p>
            <a:pPr>
              <a:lnSpc>
                <a:spcPct val="90000"/>
              </a:lnSpc>
              <a:buNone/>
            </a:pPr>
            <a:r>
              <a:rPr lang="fr-FR" sz="1400" b="1" dirty="0" smtClean="0"/>
              <a:t>	</a:t>
            </a:r>
            <a:r>
              <a:rPr lang="fr-FR" sz="1400" b="1" dirty="0" err="1" smtClean="0"/>
              <a:t>echo</a:t>
            </a:r>
            <a:r>
              <a:rPr lang="fr-FR" sz="1400" b="1" dirty="0" smtClean="0"/>
              <a:t> "Insertion Ok"."&lt;</a:t>
            </a:r>
            <a:r>
              <a:rPr lang="fr-FR" sz="1400" b="1" dirty="0" err="1" smtClean="0"/>
              <a:t>br</a:t>
            </a:r>
            <a:r>
              <a:rPr lang="fr-FR" sz="1400" b="1" dirty="0" smtClean="0"/>
              <a:t>&gt;";</a:t>
            </a:r>
          </a:p>
          <a:p>
            <a:pPr>
              <a:lnSpc>
                <a:spcPct val="90000"/>
              </a:lnSpc>
              <a:buNone/>
            </a:pPr>
            <a:r>
              <a:rPr lang="fr-FR" sz="1400" b="1" dirty="0" err="1" smtClean="0"/>
              <a:t>else</a:t>
            </a:r>
            <a:endParaRPr lang="fr-FR" sz="1400" b="1" dirty="0" smtClean="0"/>
          </a:p>
          <a:p>
            <a:pPr>
              <a:lnSpc>
                <a:spcPct val="90000"/>
              </a:lnSpc>
              <a:buNone/>
            </a:pPr>
            <a:r>
              <a:rPr lang="fr-FR" sz="1400" b="1" dirty="0" smtClean="0"/>
              <a:t>{</a:t>
            </a:r>
          </a:p>
          <a:p>
            <a:pPr>
              <a:lnSpc>
                <a:spcPct val="90000"/>
              </a:lnSpc>
              <a:buNone/>
            </a:pPr>
            <a:r>
              <a:rPr lang="fr-FR" sz="1400" b="1" dirty="0" smtClean="0"/>
              <a:t>	</a:t>
            </a:r>
            <a:r>
              <a:rPr lang="fr-FR" sz="1400" b="1" dirty="0" err="1" smtClean="0"/>
              <a:t>echo</a:t>
            </a:r>
            <a:r>
              <a:rPr lang="fr-FR" sz="1400" b="1" dirty="0" smtClean="0"/>
              <a:t> "Erreur de requête de base de données.";</a:t>
            </a:r>
          </a:p>
          <a:p>
            <a:pPr>
              <a:lnSpc>
                <a:spcPct val="90000"/>
              </a:lnSpc>
              <a:buNone/>
            </a:pPr>
            <a:r>
              <a:rPr lang="fr-FR" sz="1400" b="1" dirty="0" smtClean="0"/>
              <a:t>	</a:t>
            </a:r>
            <a:r>
              <a:rPr lang="fr-FR" sz="1400" b="1" dirty="0" err="1" smtClean="0"/>
              <a:t>echo</a:t>
            </a:r>
            <a:r>
              <a:rPr lang="fr-FR" sz="1400" b="1" dirty="0" smtClean="0"/>
              <a:t> $</a:t>
            </a:r>
            <a:r>
              <a:rPr lang="fr-FR" sz="1400" b="1" dirty="0" err="1" smtClean="0"/>
              <a:t>requet</a:t>
            </a:r>
            <a:r>
              <a:rPr lang="fr-FR" sz="1400" b="1" dirty="0" smtClean="0"/>
              <a:t>;</a:t>
            </a:r>
          </a:p>
          <a:p>
            <a:pPr>
              <a:lnSpc>
                <a:spcPct val="90000"/>
              </a:lnSpc>
              <a:buNone/>
            </a:pPr>
            <a:r>
              <a:rPr lang="fr-FR" sz="1400" b="1" dirty="0" smtClean="0"/>
              <a:t>}</a:t>
            </a:r>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14</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Suppression des données</a:t>
            </a:r>
            <a:endParaRPr lang="fr-FR" dirty="0"/>
          </a:p>
        </p:txBody>
      </p:sp>
      <p:sp>
        <p:nvSpPr>
          <p:cNvPr id="70659" name="Rectangle 3"/>
          <p:cNvSpPr>
            <a:spLocks noGrp="1" noChangeArrowheads="1"/>
          </p:cNvSpPr>
          <p:nvPr>
            <p:ph type="body" idx="1"/>
          </p:nvPr>
        </p:nvSpPr>
        <p:spPr>
          <a:xfrm>
            <a:off x="566739" y="1752600"/>
            <a:ext cx="8001000" cy="4605358"/>
          </a:xfrm>
        </p:spPr>
        <p:txBody>
          <a:bodyPr/>
          <a:lstStyle/>
          <a:p>
            <a:pPr>
              <a:lnSpc>
                <a:spcPct val="90000"/>
              </a:lnSpc>
              <a:buNone/>
            </a:pPr>
            <a:r>
              <a:rPr lang="fr-FR" sz="1400" b="1" dirty="0" smtClean="0"/>
              <a:t>Exemple 1 :</a:t>
            </a:r>
          </a:p>
          <a:p>
            <a:pPr>
              <a:lnSpc>
                <a:spcPct val="90000"/>
              </a:lnSpc>
              <a:buNone/>
            </a:pPr>
            <a:r>
              <a:rPr lang="fr-FR" sz="1400" b="1" dirty="0" smtClean="0"/>
              <a:t>server="</a:t>
            </a:r>
            <a:r>
              <a:rPr lang="fr-FR" sz="1400" b="1" dirty="0" err="1" smtClean="0"/>
              <a:t>localhost</a:t>
            </a:r>
            <a:r>
              <a:rPr lang="fr-FR" sz="1400" b="1" dirty="0" smtClean="0"/>
              <a:t>";</a:t>
            </a:r>
          </a:p>
          <a:p>
            <a:pPr>
              <a:lnSpc>
                <a:spcPct val="90000"/>
              </a:lnSpc>
              <a:buNone/>
            </a:pPr>
            <a:r>
              <a:rPr lang="fr-FR" sz="1400" b="1" dirty="0" smtClean="0"/>
              <a:t>$user="</a:t>
            </a:r>
            <a:r>
              <a:rPr lang="fr-FR" sz="1400" b="1" dirty="0" err="1" smtClean="0"/>
              <a:t>root</a:t>
            </a:r>
            <a:r>
              <a:rPr lang="fr-FR" sz="1400" b="1" dirty="0" smtClean="0"/>
              <a:t>"; // login</a:t>
            </a:r>
          </a:p>
          <a:p>
            <a:pPr>
              <a:lnSpc>
                <a:spcPct val="90000"/>
              </a:lnSpc>
              <a:buNone/>
            </a:pPr>
            <a:r>
              <a:rPr lang="fr-FR" sz="1400" b="1" dirty="0" smtClean="0"/>
              <a:t>$</a:t>
            </a:r>
            <a:r>
              <a:rPr lang="fr-FR" sz="1400" b="1" dirty="0" err="1" smtClean="0"/>
              <a:t>password</a:t>
            </a:r>
            <a:r>
              <a:rPr lang="fr-FR" sz="1400" b="1" dirty="0" smtClean="0"/>
              <a:t>=""; // </a:t>
            </a:r>
            <a:r>
              <a:rPr lang="fr-FR" sz="1400" b="1" dirty="0" err="1" smtClean="0"/>
              <a:t>password</a:t>
            </a:r>
            <a:endParaRPr lang="fr-FR" sz="1400" b="1" dirty="0" smtClean="0"/>
          </a:p>
          <a:p>
            <a:pPr>
              <a:lnSpc>
                <a:spcPct val="90000"/>
              </a:lnSpc>
              <a:buNone/>
            </a:pPr>
            <a:r>
              <a:rPr lang="fr-FR" sz="1400" b="1" dirty="0" smtClean="0"/>
              <a:t>$bd="essai"; // identifiant DSN</a:t>
            </a:r>
          </a:p>
          <a:p>
            <a:pPr>
              <a:lnSpc>
                <a:spcPct val="90000"/>
              </a:lnSpc>
              <a:buNone/>
            </a:pPr>
            <a:r>
              <a:rPr lang="fr-FR" sz="1400" b="1" dirty="0" smtClean="0"/>
              <a:t>$id = </a:t>
            </a:r>
            <a:r>
              <a:rPr lang="fr-FR" sz="1400" b="1" dirty="0" err="1" smtClean="0"/>
              <a:t>mysql_connect</a:t>
            </a:r>
            <a:r>
              <a:rPr lang="fr-FR" sz="1400" b="1" dirty="0" smtClean="0"/>
              <a:t>($</a:t>
            </a:r>
            <a:r>
              <a:rPr lang="fr-FR" sz="1400" b="1" dirty="0" err="1" smtClean="0"/>
              <a:t>server,$user</a:t>
            </a:r>
            <a:r>
              <a:rPr lang="fr-FR" sz="1400" b="1" dirty="0" smtClean="0"/>
              <a:t>,$</a:t>
            </a:r>
            <a:r>
              <a:rPr lang="fr-FR" sz="1400" b="1" dirty="0" err="1" smtClean="0"/>
              <a:t>password</a:t>
            </a:r>
            <a:r>
              <a:rPr lang="fr-FR" sz="1400" b="1" dirty="0" smtClean="0"/>
              <a:t>);</a:t>
            </a:r>
          </a:p>
          <a:p>
            <a:pPr>
              <a:lnSpc>
                <a:spcPct val="90000"/>
              </a:lnSpc>
              <a:buNone/>
            </a:pPr>
            <a:r>
              <a:rPr lang="fr-FR" sz="1400" b="1" dirty="0" smtClean="0"/>
              <a:t>$</a:t>
            </a:r>
            <a:r>
              <a:rPr lang="fr-FR" sz="1400" b="1" dirty="0" err="1" smtClean="0"/>
              <a:t>id_db</a:t>
            </a:r>
            <a:r>
              <a:rPr lang="fr-FR" sz="1400" b="1" dirty="0" smtClean="0"/>
              <a:t> = </a:t>
            </a:r>
            <a:r>
              <a:rPr lang="fr-FR" sz="1400" b="1" dirty="0" err="1" smtClean="0"/>
              <a:t>mysql_select_db</a:t>
            </a:r>
            <a:r>
              <a:rPr lang="fr-FR" sz="1400" b="1" dirty="0" smtClean="0"/>
              <a:t>($bd);</a:t>
            </a:r>
          </a:p>
          <a:p>
            <a:pPr>
              <a:lnSpc>
                <a:spcPct val="90000"/>
              </a:lnSpc>
              <a:buNone/>
            </a:pPr>
            <a:r>
              <a:rPr lang="fr-FR" sz="1400" b="1" dirty="0" smtClean="0"/>
              <a:t>$id="23";</a:t>
            </a:r>
          </a:p>
          <a:p>
            <a:pPr>
              <a:lnSpc>
                <a:spcPct val="90000"/>
              </a:lnSpc>
              <a:buNone/>
            </a:pPr>
            <a:r>
              <a:rPr lang="fr-FR" sz="1400" b="1" dirty="0" smtClean="0"/>
              <a:t>$</a:t>
            </a:r>
            <a:r>
              <a:rPr lang="fr-FR" sz="1400" b="1" dirty="0" err="1" smtClean="0"/>
              <a:t>requet</a:t>
            </a:r>
            <a:r>
              <a:rPr lang="fr-FR" sz="1400" b="1" dirty="0" smtClean="0"/>
              <a:t> = "DELETE FROM </a:t>
            </a:r>
            <a:r>
              <a:rPr lang="fr-FR" sz="1400" b="1" dirty="0" err="1" smtClean="0"/>
              <a:t>users</a:t>
            </a:r>
            <a:r>
              <a:rPr lang="fr-FR" sz="1400" b="1" dirty="0" smtClean="0"/>
              <a:t> </a:t>
            </a:r>
            <a:r>
              <a:rPr lang="fr-FR" sz="1400" b="1" dirty="0" err="1" smtClean="0"/>
              <a:t>where</a:t>
            </a:r>
            <a:r>
              <a:rPr lang="fr-FR" sz="1400" b="1" dirty="0" smtClean="0"/>
              <a:t> ( Id ='".$id."')";</a:t>
            </a:r>
          </a:p>
          <a:p>
            <a:pPr>
              <a:lnSpc>
                <a:spcPct val="90000"/>
              </a:lnSpc>
              <a:buNone/>
            </a:pPr>
            <a:r>
              <a:rPr lang="fr-FR" sz="1400" b="1" dirty="0" smtClean="0"/>
              <a:t>$</a:t>
            </a:r>
            <a:r>
              <a:rPr lang="fr-FR" sz="1400" b="1" dirty="0" err="1" smtClean="0"/>
              <a:t>result</a:t>
            </a:r>
            <a:r>
              <a:rPr lang="fr-FR" sz="1400" b="1" dirty="0" smtClean="0"/>
              <a:t> = </a:t>
            </a:r>
            <a:r>
              <a:rPr lang="fr-FR" sz="1400" b="1" dirty="0" err="1" smtClean="0"/>
              <a:t>mysql_query</a:t>
            </a:r>
            <a:r>
              <a:rPr lang="fr-FR" sz="1400" b="1" dirty="0" smtClean="0"/>
              <a:t>($</a:t>
            </a:r>
            <a:r>
              <a:rPr lang="fr-FR" sz="1400" b="1" dirty="0" err="1" smtClean="0"/>
              <a:t>requet</a:t>
            </a:r>
            <a:r>
              <a:rPr lang="fr-FR" sz="1400" b="1" dirty="0" smtClean="0"/>
              <a:t>);</a:t>
            </a:r>
          </a:p>
          <a:p>
            <a:pPr>
              <a:lnSpc>
                <a:spcPct val="90000"/>
              </a:lnSpc>
              <a:buNone/>
            </a:pPr>
            <a:r>
              <a:rPr lang="fr-FR" sz="1400" b="1" dirty="0" smtClean="0"/>
              <a:t>if($</a:t>
            </a:r>
            <a:r>
              <a:rPr lang="fr-FR" sz="1400" b="1" dirty="0" err="1" smtClean="0"/>
              <a:t>result</a:t>
            </a:r>
            <a:r>
              <a:rPr lang="fr-FR" sz="1400" b="1" dirty="0" smtClean="0"/>
              <a:t>)</a:t>
            </a:r>
          </a:p>
          <a:p>
            <a:pPr>
              <a:lnSpc>
                <a:spcPct val="90000"/>
              </a:lnSpc>
              <a:buNone/>
            </a:pPr>
            <a:r>
              <a:rPr lang="fr-FR" sz="1400" b="1" dirty="0" err="1" smtClean="0"/>
              <a:t>echo</a:t>
            </a:r>
            <a:r>
              <a:rPr lang="fr-FR" sz="1400" b="1" dirty="0" smtClean="0"/>
              <a:t> "</a:t>
            </a:r>
            <a:r>
              <a:rPr lang="fr-FR" sz="1400" b="1" dirty="0" err="1" smtClean="0"/>
              <a:t>Supp</a:t>
            </a:r>
            <a:r>
              <a:rPr lang="fr-FR" sz="1400" b="1" dirty="0" smtClean="0"/>
              <a:t> Ok"."&lt;</a:t>
            </a:r>
            <a:r>
              <a:rPr lang="fr-FR" sz="1400" b="1" dirty="0" err="1" smtClean="0"/>
              <a:t>br</a:t>
            </a:r>
            <a:r>
              <a:rPr lang="fr-FR" sz="1400" b="1" dirty="0" smtClean="0"/>
              <a:t>&gt;";</a:t>
            </a:r>
          </a:p>
          <a:p>
            <a:pPr>
              <a:lnSpc>
                <a:spcPct val="90000"/>
              </a:lnSpc>
              <a:buNone/>
            </a:pPr>
            <a:r>
              <a:rPr lang="fr-FR" sz="1400" b="1" dirty="0" err="1" smtClean="0"/>
              <a:t>else</a:t>
            </a:r>
            <a:endParaRPr lang="fr-FR" sz="1400" b="1" dirty="0" smtClean="0"/>
          </a:p>
          <a:p>
            <a:pPr>
              <a:lnSpc>
                <a:spcPct val="90000"/>
              </a:lnSpc>
              <a:buNone/>
            </a:pPr>
            <a:r>
              <a:rPr lang="fr-FR" sz="1400" b="1" dirty="0" smtClean="0"/>
              <a:t>{</a:t>
            </a:r>
          </a:p>
          <a:p>
            <a:pPr>
              <a:lnSpc>
                <a:spcPct val="90000"/>
              </a:lnSpc>
              <a:buNone/>
            </a:pPr>
            <a:r>
              <a:rPr lang="fr-FR" sz="1400" b="1" dirty="0" err="1" smtClean="0"/>
              <a:t>echo</a:t>
            </a:r>
            <a:r>
              <a:rPr lang="fr-FR" sz="1400" b="1" dirty="0" smtClean="0"/>
              <a:t> "Erreur de requête de base de données.";</a:t>
            </a:r>
          </a:p>
          <a:p>
            <a:pPr>
              <a:lnSpc>
                <a:spcPct val="90000"/>
              </a:lnSpc>
              <a:buNone/>
            </a:pPr>
            <a:r>
              <a:rPr lang="fr-FR" sz="1400" b="1" dirty="0" err="1" smtClean="0"/>
              <a:t>echo</a:t>
            </a:r>
            <a:r>
              <a:rPr lang="fr-FR" sz="1400" b="1" dirty="0" smtClean="0"/>
              <a:t> $</a:t>
            </a:r>
            <a:r>
              <a:rPr lang="fr-FR" sz="1400" b="1" dirty="0" err="1" smtClean="0"/>
              <a:t>requet</a:t>
            </a:r>
            <a:r>
              <a:rPr lang="fr-FR" sz="1400" b="1" dirty="0" smtClean="0"/>
              <a:t>;</a:t>
            </a:r>
          </a:p>
          <a:p>
            <a:pPr>
              <a:lnSpc>
                <a:spcPct val="90000"/>
              </a:lnSpc>
              <a:buNone/>
            </a:pPr>
            <a:r>
              <a:rPr lang="fr-FR" sz="1400" b="1" smtClean="0"/>
              <a:t>}</a:t>
            </a:r>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15</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n°5</a:t>
            </a:r>
            <a:endParaRPr lang="fr-FR" dirty="0"/>
          </a:p>
        </p:txBody>
      </p:sp>
      <p:sp>
        <p:nvSpPr>
          <p:cNvPr id="275458" name="Rectangle 2"/>
          <p:cNvSpPr>
            <a:spLocks noGrp="1" noChangeArrowheads="1"/>
          </p:cNvSpPr>
          <p:nvPr>
            <p:ph type="title"/>
          </p:nvPr>
        </p:nvSpPr>
        <p:spPr/>
        <p:txBody>
          <a:bodyPr/>
          <a:lstStyle/>
          <a:p>
            <a:r>
              <a:rPr lang="fr-FR" dirty="0" smtClean="0"/>
              <a:t>Présentation</a:t>
            </a:r>
            <a:endParaRPr lang="fr-FR" dirty="0"/>
          </a:p>
        </p:txBody>
      </p:sp>
      <p:sp>
        <p:nvSpPr>
          <p:cNvPr id="275459" name="Rectangle 3"/>
          <p:cNvSpPr>
            <a:spLocks noGrp="1" noChangeArrowheads="1"/>
          </p:cNvSpPr>
          <p:nvPr>
            <p:ph type="body" idx="1"/>
          </p:nvPr>
        </p:nvSpPr>
        <p:spPr/>
        <p:txBody>
          <a:bodyPr/>
          <a:lstStyle/>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cs typeface="Times New Roman" pitchFamily="18" charset="0"/>
              </a:rPr>
              <a:t>MySQL est une base de données implémentant le langage de requête SQL un langage relationnel très connu. Cette partie suppose connue les principes des bases de données relationnelles.</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Il existe un outil libre et gratuit développé par la communauté des programmeurs libres : </a:t>
            </a:r>
            <a:r>
              <a:rPr lang="fr-FR" sz="1400" dirty="0" err="1" smtClean="0"/>
              <a:t>phpMyAdmin</a:t>
            </a:r>
            <a:r>
              <a:rPr lang="fr-FR" sz="1400" dirty="0" smtClean="0"/>
              <a:t> qui permet l’administration aisée des bases de données MySQL avec </a:t>
            </a:r>
            <a:r>
              <a:rPr lang="fr-FR" sz="1400" dirty="0" err="1" smtClean="0"/>
              <a:t>php</a:t>
            </a:r>
            <a:r>
              <a:rPr lang="fr-FR" sz="1400" dirty="0" smtClean="0"/>
              <a:t>. Il est disponible sur : </a:t>
            </a:r>
            <a:r>
              <a:rPr lang="fr-FR" sz="1400" u="sng" dirty="0" smtClean="0"/>
              <a:t>http://sourceforge.net/projects/phpmyadmin/</a:t>
            </a:r>
            <a:r>
              <a:rPr lang="fr-FR" sz="1400" dirty="0" smtClean="0"/>
              <a:t> et </a:t>
            </a:r>
            <a:r>
              <a:rPr lang="fr-FR" sz="1400" u="sng" dirty="0" smtClean="0">
                <a:hlinkClick r:id="rId3"/>
              </a:rPr>
              <a:t>http://www.phpmyadmin.net</a:t>
            </a:r>
            <a:r>
              <a:rPr lang="fr-FR" sz="1400" dirty="0" smtClean="0"/>
              <a:t>.</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Avec MySQL vous pouvez créer plusieurs bases de données sur un serveur. Une base est composée de tables contenant des enregistrements.</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Plus d'informations sont disponibles à </a:t>
            </a:r>
            <a:r>
              <a:rPr lang="fr-FR" sz="1400" u="sng" dirty="0" smtClean="0">
                <a:hlinkClick r:id="rId4"/>
              </a:rPr>
              <a:t>http://www.mysql.com/</a:t>
            </a:r>
            <a:r>
              <a:rPr lang="fr-FR" sz="1400" dirty="0" smtClean="0"/>
              <a:t>. </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400" dirty="0" smtClean="0"/>
              <a:t>La documentation de MySQL est disponibles à </a:t>
            </a:r>
            <a:r>
              <a:rPr lang="fr-FR" sz="1400" u="sng" dirty="0" smtClean="0"/>
              <a:t>http://www.mysql.com/documentation/</a:t>
            </a:r>
            <a:r>
              <a:rPr lang="fr-FR" sz="1400" dirty="0" smtClean="0"/>
              <a:t>, ainsi qu'en français chez </a:t>
            </a:r>
            <a:r>
              <a:rPr lang="fr-FR" sz="1400" dirty="0" err="1" smtClean="0"/>
              <a:t>nexen</a:t>
            </a:r>
            <a:r>
              <a:rPr lang="fr-FR" sz="1400" dirty="0" smtClean="0"/>
              <a:t> : </a:t>
            </a:r>
            <a:r>
              <a:rPr lang="fr-FR" sz="1400" u="sng" dirty="0" smtClean="0"/>
              <a:t>http://dev.nexen.net/docs/mysql/</a:t>
            </a:r>
            <a:r>
              <a:rPr lang="fr-FR" sz="1400" dirty="0" smtClean="0"/>
              <a:t>. </a:t>
            </a:r>
            <a:endParaRPr lang="fr-FR" dirty="0" smtClean="0"/>
          </a:p>
          <a:p>
            <a:pPr lvl="1" algn="just">
              <a:lnSpc>
                <a:spcPct val="15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fr-FR" dirty="0" smtClean="0">
              <a:cs typeface="Times New Roman" pitchFamily="18" charset="0"/>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2</a:t>
            </a:fld>
            <a:endParaRPr lang="fr-F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n°5</a:t>
            </a:r>
            <a:endParaRPr lang="fr-FR" dirty="0"/>
          </a:p>
        </p:txBody>
      </p:sp>
      <p:sp>
        <p:nvSpPr>
          <p:cNvPr id="275458" name="Rectangle 2"/>
          <p:cNvSpPr>
            <a:spLocks noGrp="1" noChangeArrowheads="1"/>
          </p:cNvSpPr>
          <p:nvPr>
            <p:ph type="title"/>
          </p:nvPr>
        </p:nvSpPr>
        <p:spPr/>
        <p:txBody>
          <a:bodyPr/>
          <a:lstStyle/>
          <a:p>
            <a:r>
              <a:rPr lang="fr-FR" dirty="0" smtClean="0"/>
              <a:t>Connexion (1)</a:t>
            </a:r>
            <a:endParaRPr lang="fr-FR" dirty="0"/>
          </a:p>
        </p:txBody>
      </p:sp>
      <p:sp>
        <p:nvSpPr>
          <p:cNvPr id="275459" name="Rectangle 3"/>
          <p:cNvSpPr>
            <a:spLocks noGrp="1" noChangeArrowheads="1"/>
          </p:cNvSpPr>
          <p:nvPr>
            <p:ph type="body" idx="1"/>
          </p:nvPr>
        </p:nvSpPr>
        <p:spPr/>
        <p:txBody>
          <a:bodyPr/>
          <a:lstStyle/>
          <a:p>
            <a:pPr marL="358775" lvl="1" indent="4763"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dirty="0" smtClean="0">
                <a:cs typeface="Times New Roman" pitchFamily="18" charset="0"/>
              </a:rPr>
              <a:t>Pour se connecter à une base depuis </a:t>
            </a:r>
            <a:r>
              <a:rPr lang="fr-FR" sz="1800" dirty="0" err="1" smtClean="0">
                <a:cs typeface="Times New Roman" pitchFamily="18" charset="0"/>
              </a:rPr>
              <a:t>php</a:t>
            </a:r>
            <a:r>
              <a:rPr lang="fr-FR" sz="1800" dirty="0" smtClean="0">
                <a:cs typeface="Times New Roman" pitchFamily="18" charset="0"/>
              </a:rPr>
              <a:t>, il faut spécifier un nom de serveur, un nom d’utilisateur, un mot de passe et un nom de base.</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dirty="0" smtClean="0"/>
              <a:t>Les fonctions de connexion :</a:t>
            </a:r>
          </a:p>
          <a:p>
            <a:pPr marL="358775" lvl="1" indent="4763"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b="1" dirty="0" err="1" smtClean="0">
                <a:cs typeface="Times New Roman" pitchFamily="18" charset="0"/>
              </a:rPr>
              <a:t>mysql_connect</a:t>
            </a:r>
            <a:r>
              <a:rPr lang="fr-FR" sz="1800" b="1" dirty="0" smtClean="0">
                <a:cs typeface="Times New Roman" pitchFamily="18" charset="0"/>
              </a:rPr>
              <a:t>($</a:t>
            </a:r>
            <a:r>
              <a:rPr lang="fr-FR" sz="1800" b="1" dirty="0" err="1" smtClean="0">
                <a:cs typeface="Times New Roman" pitchFamily="18" charset="0"/>
              </a:rPr>
              <a:t>server,$user</a:t>
            </a:r>
            <a:r>
              <a:rPr lang="fr-FR" sz="1800" b="1" dirty="0" smtClean="0">
                <a:cs typeface="Times New Roman" pitchFamily="18" charset="0"/>
              </a:rPr>
              <a:t>,$</a:t>
            </a:r>
            <a:r>
              <a:rPr lang="fr-FR" sz="1800" b="1" dirty="0" err="1" smtClean="0">
                <a:cs typeface="Times New Roman" pitchFamily="18" charset="0"/>
              </a:rPr>
              <a:t>password</a:t>
            </a:r>
            <a:r>
              <a:rPr lang="fr-FR" sz="1800" b="1" dirty="0" smtClean="0">
                <a:cs typeface="Times New Roman" pitchFamily="18" charset="0"/>
              </a:rPr>
              <a:t>) </a:t>
            </a:r>
            <a:r>
              <a:rPr lang="fr-FR" sz="1800" dirty="0" smtClean="0">
                <a:cs typeface="Times New Roman" pitchFamily="18" charset="0"/>
              </a:rPr>
              <a:t>: permet de se connecter au serveur $server en tant qu’utilisateur $user avec le mot de passe $</a:t>
            </a:r>
            <a:r>
              <a:rPr lang="fr-FR" sz="1800" dirty="0" err="1" smtClean="0">
                <a:cs typeface="Times New Roman" pitchFamily="18" charset="0"/>
              </a:rPr>
              <a:t>password</a:t>
            </a:r>
            <a:r>
              <a:rPr lang="fr-FR" sz="1800" dirty="0" smtClean="0">
                <a:cs typeface="Times New Roman" pitchFamily="18" charset="0"/>
              </a:rPr>
              <a:t>, retourne l’identifiant de connexion si succès, FALSE sinon</a:t>
            </a:r>
          </a:p>
          <a:p>
            <a:pPr marL="358775" lvl="1" indent="4763"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b="1" dirty="0" err="1" smtClean="0">
                <a:cs typeface="Times New Roman" pitchFamily="18" charset="0"/>
              </a:rPr>
              <a:t>mysql_select_db</a:t>
            </a:r>
            <a:r>
              <a:rPr lang="fr-FR" sz="1800" b="1" dirty="0" smtClean="0">
                <a:cs typeface="Times New Roman" pitchFamily="18" charset="0"/>
              </a:rPr>
              <a:t>($base[,$id]) </a:t>
            </a:r>
            <a:r>
              <a:rPr lang="fr-FR" sz="1800" dirty="0" smtClean="0">
                <a:cs typeface="Times New Roman" pitchFamily="18" charset="0"/>
              </a:rPr>
              <a:t>: permet de choisir la base $base, retourne TRUE en cas de succès, sinon FALSE</a:t>
            </a:r>
            <a:endParaRPr lang="fr-FR" dirty="0" smtClean="0">
              <a:cs typeface="Times New Roman" pitchFamily="18" charset="0"/>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a:t>
            </a:fld>
            <a:endParaRPr lang="fr-F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n°5</a:t>
            </a:r>
            <a:endParaRPr lang="fr-FR" dirty="0"/>
          </a:p>
        </p:txBody>
      </p:sp>
      <p:sp>
        <p:nvSpPr>
          <p:cNvPr id="275458" name="Rectangle 2"/>
          <p:cNvSpPr>
            <a:spLocks noGrp="1" noChangeArrowheads="1"/>
          </p:cNvSpPr>
          <p:nvPr>
            <p:ph type="title"/>
          </p:nvPr>
        </p:nvSpPr>
        <p:spPr/>
        <p:txBody>
          <a:bodyPr/>
          <a:lstStyle/>
          <a:p>
            <a:r>
              <a:rPr lang="fr-FR" dirty="0" smtClean="0"/>
              <a:t>Connexion (2)</a:t>
            </a:r>
            <a:endParaRPr lang="fr-FR" dirty="0"/>
          </a:p>
        </p:txBody>
      </p:sp>
      <p:sp>
        <p:nvSpPr>
          <p:cNvPr id="275459" name="Rectangle 3"/>
          <p:cNvSpPr>
            <a:spLocks noGrp="1" noChangeArrowheads="1"/>
          </p:cNvSpPr>
          <p:nvPr>
            <p:ph type="body" idx="1"/>
          </p:nvPr>
        </p:nvSpPr>
        <p:spPr/>
        <p:txBody>
          <a:bodyPr/>
          <a:lstStyle/>
          <a:p>
            <a:pPr marL="358775" lvl="1" indent="4763"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b="1" dirty="0" err="1" smtClean="0">
                <a:cs typeface="Times New Roman" pitchFamily="18" charset="0"/>
              </a:rPr>
              <a:t>mysql_close</a:t>
            </a:r>
            <a:r>
              <a:rPr lang="fr-FR" sz="1800" b="1" dirty="0" smtClean="0">
                <a:cs typeface="Times New Roman" pitchFamily="18" charset="0"/>
              </a:rPr>
              <a:t>([$id]) </a:t>
            </a:r>
            <a:r>
              <a:rPr lang="fr-FR" sz="1800" dirty="0" smtClean="0">
                <a:cs typeface="Times New Roman" pitchFamily="18" charset="0"/>
              </a:rPr>
              <a:t>: permet de fermer la connexion</a:t>
            </a:r>
          </a:p>
          <a:p>
            <a:pPr marL="358775" lvl="1" indent="4763"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b="1" dirty="0" err="1" smtClean="0">
                <a:cs typeface="Times New Roman" pitchFamily="18" charset="0"/>
              </a:rPr>
              <a:t>mysql_pconnect</a:t>
            </a:r>
            <a:r>
              <a:rPr lang="fr-FR" sz="1800" dirty="0" smtClean="0">
                <a:cs typeface="Times New Roman" pitchFamily="18" charset="0"/>
              </a:rPr>
              <a:t> : idem que </a:t>
            </a:r>
            <a:r>
              <a:rPr lang="fr-FR" sz="1800" dirty="0" err="1" smtClean="0">
                <a:cs typeface="Times New Roman" pitchFamily="18" charset="0"/>
              </a:rPr>
              <a:t>mysql_connect</a:t>
            </a:r>
            <a:r>
              <a:rPr lang="fr-FR" sz="1800" dirty="0" smtClean="0">
                <a:cs typeface="Times New Roman" pitchFamily="18" charset="0"/>
              </a:rPr>
              <a:t> sauf que la </a:t>
            </a:r>
            <a:r>
              <a:rPr lang="fr-FR" sz="1800" dirty="0" err="1" smtClean="0">
                <a:cs typeface="Times New Roman" pitchFamily="18" charset="0"/>
              </a:rPr>
              <a:t>connection</a:t>
            </a:r>
            <a:r>
              <a:rPr lang="fr-FR" sz="1800" dirty="0" smtClean="0">
                <a:cs typeface="Times New Roman" pitchFamily="18" charset="0"/>
              </a:rPr>
              <a:t> est persistante, il n’y a donc pas besoin de rouvrir la connexion à chaque script qui travaille sur la même base.</a:t>
            </a:r>
          </a:p>
          <a:p>
            <a:pPr lvl="1" algn="just">
              <a:lnSpc>
                <a:spcPct val="15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fr-FR" dirty="0" smtClean="0">
              <a:cs typeface="Times New Roman" pitchFamily="18" charset="0"/>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4</a:t>
            </a:fld>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a:t>Connexion </a:t>
            </a:r>
            <a:r>
              <a:rPr lang="fr-FR" dirty="0" smtClean="0"/>
              <a:t>(3)</a:t>
            </a:r>
            <a:endParaRPr lang="fr-FR" dirty="0"/>
          </a:p>
        </p:txBody>
      </p:sp>
      <p:sp>
        <p:nvSpPr>
          <p:cNvPr id="70659" name="Rectangle 3"/>
          <p:cNvSpPr>
            <a:spLocks noGrp="1" noChangeArrowheads="1"/>
          </p:cNvSpPr>
          <p:nvPr>
            <p:ph type="body" idx="1"/>
          </p:nvPr>
        </p:nvSpPr>
        <p:spPr/>
        <p:txBody>
          <a:bodyPr/>
          <a:lstStyle/>
          <a:p>
            <a:pPr>
              <a:buNone/>
            </a:pPr>
            <a:r>
              <a:rPr lang="fr-FR" sz="2400" b="1" dirty="0" smtClean="0"/>
              <a:t>Exemple </a:t>
            </a:r>
            <a:r>
              <a:rPr lang="fr-FR" sz="2400" b="1" dirty="0"/>
              <a:t>1 </a:t>
            </a:r>
            <a:r>
              <a:rPr lang="fr-FR" sz="2400" b="1" dirty="0" smtClean="0"/>
              <a:t>:</a:t>
            </a:r>
          </a:p>
          <a:p>
            <a:pPr marL="0">
              <a:spcBef>
                <a:spcPts val="200"/>
              </a:spcBef>
              <a:buNone/>
            </a:pPr>
            <a:r>
              <a:rPr lang="fr-FR" sz="1800" b="1" dirty="0" smtClean="0"/>
              <a:t>$server="</a:t>
            </a:r>
            <a:r>
              <a:rPr lang="fr-FR" sz="1800" b="1" dirty="0" err="1" smtClean="0"/>
              <a:t>localhost</a:t>
            </a:r>
            <a:r>
              <a:rPr lang="fr-FR" sz="1800" b="1" dirty="0" smtClean="0"/>
              <a:t>";</a:t>
            </a:r>
          </a:p>
          <a:p>
            <a:pPr marL="0">
              <a:spcBef>
                <a:spcPts val="200"/>
              </a:spcBef>
              <a:buNone/>
            </a:pPr>
            <a:r>
              <a:rPr lang="fr-FR" sz="1800" b="1" dirty="0" smtClean="0"/>
              <a:t>$user="</a:t>
            </a:r>
            <a:r>
              <a:rPr lang="fr-FR" sz="1800" b="1" dirty="0" err="1" smtClean="0"/>
              <a:t>root</a:t>
            </a:r>
            <a:r>
              <a:rPr lang="fr-FR" sz="1800" b="1" dirty="0" smtClean="0"/>
              <a:t>"; // login</a:t>
            </a:r>
          </a:p>
          <a:p>
            <a:pPr marL="0">
              <a:spcBef>
                <a:spcPts val="200"/>
              </a:spcBef>
              <a:buNone/>
            </a:pPr>
            <a:r>
              <a:rPr lang="fr-FR" sz="1800" b="1" dirty="0" smtClean="0"/>
              <a:t>$</a:t>
            </a:r>
            <a:r>
              <a:rPr lang="fr-FR" sz="1800" b="1" dirty="0" err="1" smtClean="0"/>
              <a:t>password</a:t>
            </a:r>
            <a:r>
              <a:rPr lang="fr-FR" sz="1800" b="1" dirty="0" smtClean="0"/>
              <a:t>=""; // </a:t>
            </a:r>
            <a:r>
              <a:rPr lang="fr-FR" sz="1800" b="1" dirty="0" err="1" smtClean="0"/>
              <a:t>password</a:t>
            </a:r>
            <a:endParaRPr lang="fr-FR" sz="1800" b="1" dirty="0" smtClean="0"/>
          </a:p>
          <a:p>
            <a:pPr marL="0">
              <a:spcBef>
                <a:spcPts val="200"/>
              </a:spcBef>
              <a:buNone/>
            </a:pPr>
            <a:r>
              <a:rPr lang="fr-FR" sz="1800" b="1" dirty="0" smtClean="0"/>
              <a:t>if( $id = </a:t>
            </a:r>
            <a:r>
              <a:rPr lang="fr-FR" sz="1800" b="1" dirty="0" err="1" smtClean="0">
                <a:solidFill>
                  <a:srgbClr val="FF0000"/>
                </a:solidFill>
              </a:rPr>
              <a:t>mysql_connect</a:t>
            </a:r>
            <a:r>
              <a:rPr lang="fr-FR" sz="1800" b="1" dirty="0" smtClean="0"/>
              <a:t>($</a:t>
            </a:r>
            <a:r>
              <a:rPr lang="fr-FR" sz="1800" b="1" dirty="0" err="1" smtClean="0"/>
              <a:t>server,$user</a:t>
            </a:r>
            <a:r>
              <a:rPr lang="fr-FR" sz="1800" b="1" dirty="0" smtClean="0"/>
              <a:t>,$</a:t>
            </a:r>
            <a:r>
              <a:rPr lang="fr-FR" sz="1800" b="1" dirty="0" err="1" smtClean="0"/>
              <a:t>password</a:t>
            </a:r>
            <a:r>
              <a:rPr lang="fr-FR" sz="1800" b="1" dirty="0" smtClean="0"/>
              <a:t>))</a:t>
            </a:r>
          </a:p>
          <a:p>
            <a:pPr marL="0">
              <a:spcBef>
                <a:spcPts val="200"/>
              </a:spcBef>
              <a:buNone/>
            </a:pPr>
            <a:r>
              <a:rPr lang="fr-FR" sz="1800" b="1" dirty="0" smtClean="0"/>
              <a:t>{</a:t>
            </a:r>
          </a:p>
          <a:p>
            <a:pPr marL="0">
              <a:spcBef>
                <a:spcPts val="200"/>
              </a:spcBef>
              <a:buNone/>
            </a:pPr>
            <a:r>
              <a:rPr lang="fr-FR" sz="1800" b="1" dirty="0" smtClean="0"/>
              <a:t>die ("Succès de connexion à ".$server);</a:t>
            </a:r>
          </a:p>
          <a:p>
            <a:pPr marL="0">
              <a:spcBef>
                <a:spcPts val="200"/>
              </a:spcBef>
              <a:buNone/>
            </a:pPr>
            <a:r>
              <a:rPr lang="fr-FR" sz="1800" b="1" dirty="0" err="1" smtClean="0">
                <a:solidFill>
                  <a:srgbClr val="FF0000"/>
                </a:solidFill>
              </a:rPr>
              <a:t>mysql_close</a:t>
            </a:r>
            <a:r>
              <a:rPr lang="fr-FR" sz="1800" b="1" dirty="0" smtClean="0"/>
              <a:t>($id);</a:t>
            </a:r>
          </a:p>
          <a:p>
            <a:pPr marL="0">
              <a:spcBef>
                <a:spcPts val="200"/>
              </a:spcBef>
              <a:buNone/>
            </a:pPr>
            <a:r>
              <a:rPr lang="fr-FR" sz="1800" b="1" dirty="0" smtClean="0"/>
              <a:t>}</a:t>
            </a:r>
          </a:p>
          <a:p>
            <a:pPr marL="0">
              <a:spcBef>
                <a:spcPts val="200"/>
              </a:spcBef>
              <a:buNone/>
            </a:pPr>
            <a:r>
              <a:rPr lang="fr-FR" sz="1800" b="1" dirty="0" err="1" smtClean="0"/>
              <a:t>else</a:t>
            </a:r>
            <a:endParaRPr lang="fr-FR" sz="1800" b="1" dirty="0" smtClean="0"/>
          </a:p>
          <a:p>
            <a:pPr marL="0">
              <a:spcBef>
                <a:spcPts val="200"/>
              </a:spcBef>
              <a:buNone/>
            </a:pPr>
            <a:r>
              <a:rPr lang="fr-FR" sz="1800" b="1" dirty="0" smtClean="0"/>
              <a:t>die("Echec de connexion au serveur de base de </a:t>
            </a:r>
            <a:r>
              <a:rPr lang="fr-FR" sz="1800" b="1" dirty="0" err="1" smtClean="0"/>
              <a:t>données".$server</a:t>
            </a:r>
            <a:r>
              <a:rPr lang="fr-FR" sz="1800" b="1" dirty="0" smtClean="0"/>
              <a:t>);</a:t>
            </a:r>
            <a:endParaRPr lang="fr-FR" sz="3600"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5</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a:t>Connexion </a:t>
            </a:r>
            <a:r>
              <a:rPr lang="fr-FR" dirty="0" smtClean="0"/>
              <a:t>(4)</a:t>
            </a:r>
            <a:endParaRPr lang="fr-FR" dirty="0"/>
          </a:p>
        </p:txBody>
      </p:sp>
      <p:sp>
        <p:nvSpPr>
          <p:cNvPr id="70659" name="Rectangle 3"/>
          <p:cNvSpPr>
            <a:spLocks noGrp="1" noChangeArrowheads="1"/>
          </p:cNvSpPr>
          <p:nvPr>
            <p:ph type="body" idx="1"/>
          </p:nvPr>
        </p:nvSpPr>
        <p:spPr/>
        <p:txBody>
          <a:bodyPr/>
          <a:lstStyle/>
          <a:p>
            <a:pPr>
              <a:buNone/>
            </a:pPr>
            <a:r>
              <a:rPr lang="fr-FR" sz="2400" b="1" dirty="0" smtClean="0"/>
              <a:t>Exemple 2 :</a:t>
            </a:r>
          </a:p>
          <a:p>
            <a:pPr marL="0">
              <a:spcBef>
                <a:spcPts val="200"/>
              </a:spcBef>
              <a:buNone/>
            </a:pPr>
            <a:r>
              <a:rPr lang="fr-FR" sz="1200" b="1" dirty="0" smtClean="0"/>
              <a:t>$server="</a:t>
            </a:r>
            <a:r>
              <a:rPr lang="fr-FR" sz="1200" b="1" dirty="0" err="1" smtClean="0"/>
              <a:t>localhost</a:t>
            </a:r>
            <a:r>
              <a:rPr lang="fr-FR" sz="1200" b="1" dirty="0" smtClean="0"/>
              <a:t>";</a:t>
            </a:r>
          </a:p>
          <a:p>
            <a:pPr marL="0">
              <a:spcBef>
                <a:spcPts val="200"/>
              </a:spcBef>
              <a:buNone/>
            </a:pPr>
            <a:r>
              <a:rPr lang="fr-FR" sz="1200" b="1" dirty="0" smtClean="0"/>
              <a:t>$user="</a:t>
            </a:r>
            <a:r>
              <a:rPr lang="fr-FR" sz="1200" b="1" dirty="0" err="1" smtClean="0"/>
              <a:t>root</a:t>
            </a:r>
            <a:r>
              <a:rPr lang="fr-FR" sz="1200" b="1" dirty="0" smtClean="0"/>
              <a:t>"; // login</a:t>
            </a:r>
          </a:p>
          <a:p>
            <a:pPr marL="0">
              <a:spcBef>
                <a:spcPts val="200"/>
              </a:spcBef>
              <a:buNone/>
            </a:pPr>
            <a:r>
              <a:rPr lang="fr-FR" sz="1200" b="1" dirty="0" smtClean="0"/>
              <a:t>$</a:t>
            </a:r>
            <a:r>
              <a:rPr lang="fr-FR" sz="1200" b="1" dirty="0" err="1" smtClean="0"/>
              <a:t>password</a:t>
            </a:r>
            <a:r>
              <a:rPr lang="fr-FR" sz="1200" b="1" dirty="0" smtClean="0"/>
              <a:t>=""; // </a:t>
            </a:r>
            <a:r>
              <a:rPr lang="fr-FR" sz="1200" b="1" dirty="0" err="1" smtClean="0"/>
              <a:t>password</a:t>
            </a:r>
            <a:endParaRPr lang="fr-FR" sz="1200" b="1" dirty="0" smtClean="0"/>
          </a:p>
          <a:p>
            <a:pPr marL="0">
              <a:spcBef>
                <a:spcPts val="200"/>
              </a:spcBef>
              <a:buNone/>
            </a:pPr>
            <a:r>
              <a:rPr lang="fr-FR" sz="1200" b="1" dirty="0" smtClean="0"/>
              <a:t>$bd="essai"; // identifiant </a:t>
            </a:r>
            <a:r>
              <a:rPr lang="fr-FR" sz="1200" b="1" dirty="0" err="1" smtClean="0"/>
              <a:t>database</a:t>
            </a:r>
            <a:endParaRPr lang="fr-FR" sz="1200" b="1" dirty="0" smtClean="0"/>
          </a:p>
          <a:p>
            <a:pPr marL="0">
              <a:spcBef>
                <a:spcPts val="200"/>
              </a:spcBef>
              <a:buNone/>
            </a:pPr>
            <a:r>
              <a:rPr lang="fr-FR" sz="1200" b="1" dirty="0" smtClean="0"/>
              <a:t>if( $id = </a:t>
            </a:r>
            <a:r>
              <a:rPr lang="fr-FR" sz="1200" b="1" dirty="0" err="1" smtClean="0"/>
              <a:t>mysql_connect</a:t>
            </a:r>
            <a:r>
              <a:rPr lang="fr-FR" sz="1200" b="1" dirty="0" smtClean="0"/>
              <a:t>($</a:t>
            </a:r>
            <a:r>
              <a:rPr lang="fr-FR" sz="1200" b="1" dirty="0" err="1" smtClean="0"/>
              <a:t>server,$user</a:t>
            </a:r>
            <a:r>
              <a:rPr lang="fr-FR" sz="1200" b="1" dirty="0" smtClean="0"/>
              <a:t>,$</a:t>
            </a:r>
            <a:r>
              <a:rPr lang="fr-FR" sz="1200" b="1" dirty="0" err="1" smtClean="0"/>
              <a:t>password</a:t>
            </a:r>
            <a:r>
              <a:rPr lang="fr-FR" sz="1200" b="1" dirty="0" smtClean="0"/>
              <a:t>))</a:t>
            </a:r>
          </a:p>
          <a:p>
            <a:pPr marL="0">
              <a:spcBef>
                <a:spcPts val="200"/>
              </a:spcBef>
              <a:buNone/>
            </a:pPr>
            <a:r>
              <a:rPr lang="fr-FR" sz="1200" b="1" dirty="0" smtClean="0"/>
              <a:t>{	</a:t>
            </a:r>
            <a:r>
              <a:rPr lang="fr-FR" sz="1200" b="1" dirty="0" err="1" smtClean="0"/>
              <a:t>echo</a:t>
            </a:r>
            <a:r>
              <a:rPr lang="fr-FR" sz="1200" b="1" dirty="0" smtClean="0"/>
              <a:t> ("Succès de connexion à ".$server);</a:t>
            </a:r>
          </a:p>
          <a:p>
            <a:pPr marL="0">
              <a:spcBef>
                <a:spcPts val="200"/>
              </a:spcBef>
              <a:buNone/>
            </a:pPr>
            <a:r>
              <a:rPr lang="fr-FR" sz="1200" b="1" dirty="0" smtClean="0"/>
              <a:t>	</a:t>
            </a:r>
            <a:r>
              <a:rPr lang="fr-FR" sz="1200" b="1" dirty="0" err="1" smtClean="0"/>
              <a:t>echo</a:t>
            </a:r>
            <a:r>
              <a:rPr lang="fr-FR" sz="1200" b="1" dirty="0" smtClean="0"/>
              <a:t> "&lt;</a:t>
            </a:r>
            <a:r>
              <a:rPr lang="fr-FR" sz="1200" b="1" dirty="0" err="1" smtClean="0"/>
              <a:t>br</a:t>
            </a:r>
            <a:r>
              <a:rPr lang="fr-FR" sz="1200" b="1" dirty="0" smtClean="0"/>
              <a:t>&gt; ";</a:t>
            </a:r>
          </a:p>
          <a:p>
            <a:pPr marL="0">
              <a:spcBef>
                <a:spcPts val="200"/>
              </a:spcBef>
              <a:buNone/>
            </a:pPr>
            <a:r>
              <a:rPr lang="fr-FR" sz="1200" b="1" dirty="0" smtClean="0"/>
              <a:t>	if( $</a:t>
            </a:r>
            <a:r>
              <a:rPr lang="fr-FR" sz="1200" b="1" dirty="0" err="1" smtClean="0"/>
              <a:t>id_db</a:t>
            </a:r>
            <a:r>
              <a:rPr lang="fr-FR" sz="1200" b="1" dirty="0" smtClean="0"/>
              <a:t> = </a:t>
            </a:r>
            <a:r>
              <a:rPr lang="fr-FR" sz="1200" b="1" dirty="0" err="1" smtClean="0"/>
              <a:t>mysql_select_db</a:t>
            </a:r>
            <a:r>
              <a:rPr lang="fr-FR" sz="1200" b="1" dirty="0" smtClean="0"/>
              <a:t>($bd) )</a:t>
            </a:r>
          </a:p>
          <a:p>
            <a:pPr marL="0">
              <a:spcBef>
                <a:spcPts val="200"/>
              </a:spcBef>
              <a:buNone/>
            </a:pPr>
            <a:r>
              <a:rPr lang="fr-FR" sz="1200" b="1" dirty="0" smtClean="0"/>
              <a:t>	{</a:t>
            </a:r>
          </a:p>
          <a:p>
            <a:pPr marL="0">
              <a:spcBef>
                <a:spcPts val="200"/>
              </a:spcBef>
              <a:buNone/>
            </a:pPr>
            <a:r>
              <a:rPr lang="fr-FR" sz="1200" b="1" dirty="0" smtClean="0"/>
              <a:t>		</a:t>
            </a:r>
            <a:r>
              <a:rPr lang="fr-FR" sz="1200" b="1" dirty="0" err="1" smtClean="0"/>
              <a:t>echo</a:t>
            </a:r>
            <a:r>
              <a:rPr lang="fr-FR" sz="1200" b="1" dirty="0" smtClean="0"/>
              <a:t> "Succès de connexion à la base: ".$bd; /* code du script … */</a:t>
            </a:r>
          </a:p>
          <a:p>
            <a:pPr marL="0">
              <a:spcBef>
                <a:spcPts val="200"/>
              </a:spcBef>
              <a:buNone/>
            </a:pPr>
            <a:r>
              <a:rPr lang="fr-FR" sz="1200" b="1" dirty="0" smtClean="0"/>
              <a:t>	}</a:t>
            </a:r>
          </a:p>
          <a:p>
            <a:pPr marL="0">
              <a:spcBef>
                <a:spcPts val="200"/>
              </a:spcBef>
              <a:buNone/>
            </a:pPr>
            <a:r>
              <a:rPr lang="fr-FR" sz="1200" b="1" dirty="0" smtClean="0"/>
              <a:t>	</a:t>
            </a:r>
            <a:r>
              <a:rPr lang="fr-FR" sz="1200" b="1" dirty="0" err="1" smtClean="0"/>
              <a:t>else</a:t>
            </a:r>
            <a:endParaRPr lang="fr-FR" sz="1200" b="1" dirty="0" smtClean="0"/>
          </a:p>
          <a:p>
            <a:pPr marL="0">
              <a:spcBef>
                <a:spcPts val="200"/>
              </a:spcBef>
              <a:buNone/>
            </a:pPr>
            <a:r>
              <a:rPr lang="fr-FR" sz="1200" b="1" dirty="0" smtClean="0"/>
              <a:t>	{</a:t>
            </a:r>
          </a:p>
          <a:p>
            <a:pPr marL="0">
              <a:spcBef>
                <a:spcPts val="200"/>
              </a:spcBef>
              <a:buNone/>
            </a:pPr>
            <a:r>
              <a:rPr lang="fr-FR" sz="1200" b="1" dirty="0" smtClean="0"/>
              <a:t>		die("Echec de connexion à la base : ".$bd);</a:t>
            </a:r>
          </a:p>
          <a:p>
            <a:pPr marL="0">
              <a:spcBef>
                <a:spcPts val="200"/>
              </a:spcBef>
              <a:buNone/>
            </a:pPr>
            <a:r>
              <a:rPr lang="fr-FR" sz="1200" b="1" dirty="0" smtClean="0"/>
              <a:t>	}</a:t>
            </a:r>
          </a:p>
          <a:p>
            <a:pPr marL="0">
              <a:spcBef>
                <a:spcPts val="200"/>
              </a:spcBef>
              <a:buNone/>
            </a:pPr>
            <a:r>
              <a:rPr lang="fr-FR" sz="1200" b="1" dirty="0" smtClean="0"/>
              <a:t>	</a:t>
            </a:r>
            <a:r>
              <a:rPr lang="fr-FR" sz="1200" b="1" dirty="0" err="1" smtClean="0"/>
              <a:t>mysql_close</a:t>
            </a:r>
            <a:r>
              <a:rPr lang="fr-FR" sz="1200" b="1" dirty="0" smtClean="0"/>
              <a:t>($id);</a:t>
            </a:r>
          </a:p>
          <a:p>
            <a:pPr marL="0">
              <a:spcBef>
                <a:spcPts val="200"/>
              </a:spcBef>
              <a:buNone/>
            </a:pPr>
            <a:r>
              <a:rPr lang="fr-FR" sz="1200" b="1" dirty="0" smtClean="0"/>
              <a:t>}</a:t>
            </a:r>
          </a:p>
          <a:p>
            <a:pPr marL="0">
              <a:spcBef>
                <a:spcPts val="200"/>
              </a:spcBef>
              <a:buNone/>
            </a:pPr>
            <a:r>
              <a:rPr lang="fr-FR" sz="1200" b="1" dirty="0" err="1" smtClean="0"/>
              <a:t>else</a:t>
            </a:r>
            <a:endParaRPr lang="fr-FR" sz="1200" b="1" dirty="0" smtClean="0"/>
          </a:p>
          <a:p>
            <a:pPr marL="0">
              <a:spcBef>
                <a:spcPts val="200"/>
              </a:spcBef>
              <a:buNone/>
            </a:pPr>
            <a:r>
              <a:rPr lang="fr-FR" sz="1200" b="1" dirty="0" smtClean="0"/>
              <a:t>	die("Echec de connexion au serveur de base de </a:t>
            </a:r>
            <a:r>
              <a:rPr lang="fr-FR" sz="1200" b="1" dirty="0" err="1" smtClean="0"/>
              <a:t>données".$server</a:t>
            </a:r>
            <a:r>
              <a:rPr lang="fr-FR" sz="1200" b="1" dirty="0" smtClean="0"/>
              <a:t>);</a:t>
            </a:r>
          </a:p>
          <a:p>
            <a:pPr marL="0">
              <a:spcBef>
                <a:spcPts val="200"/>
              </a:spcBef>
              <a:buNone/>
            </a:pPr>
            <a:r>
              <a:rPr lang="fr-FR" sz="1200" b="1" dirty="0" smtClean="0"/>
              <a:t>?&gt;</a:t>
            </a:r>
            <a:endParaRPr lang="fr-FR" sz="2400"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6</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
        <p:nvSpPr>
          <p:cNvPr id="7" name="Rectangle 6"/>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2"/>
              </a:rPr>
              <a:t>exec</a:t>
            </a: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a:t>Connexion </a:t>
            </a:r>
            <a:r>
              <a:rPr lang="fr-FR" dirty="0" smtClean="0"/>
              <a:t>(5)</a:t>
            </a:r>
            <a:endParaRPr lang="fr-FR" dirty="0"/>
          </a:p>
        </p:txBody>
      </p:sp>
      <p:sp>
        <p:nvSpPr>
          <p:cNvPr id="70659" name="Rectangle 3"/>
          <p:cNvSpPr>
            <a:spLocks noGrp="1" noChangeArrowheads="1"/>
          </p:cNvSpPr>
          <p:nvPr>
            <p:ph type="body" idx="1"/>
          </p:nvPr>
        </p:nvSpPr>
        <p:spPr/>
        <p:txBody>
          <a:bodyPr/>
          <a:lstStyle/>
          <a:p>
            <a:pPr>
              <a:buNone/>
            </a:pPr>
            <a:r>
              <a:rPr lang="fr-FR" sz="2400" b="1" dirty="0" smtClean="0"/>
              <a:t>Exemple 2 </a:t>
            </a:r>
            <a:r>
              <a:rPr lang="fr-FR" sz="2400" b="1" dirty="0"/>
              <a:t>:</a:t>
            </a:r>
          </a:p>
          <a:p>
            <a:r>
              <a:rPr lang="fr-FR" sz="1600" b="1" dirty="0" smtClean="0">
                <a:solidFill>
                  <a:srgbClr val="FF0000"/>
                </a:solidFill>
              </a:rPr>
              <a:t>@</a:t>
            </a:r>
            <a:r>
              <a:rPr lang="fr-FR" sz="1600" b="1" dirty="0" err="1" smtClean="0">
                <a:solidFill>
                  <a:schemeClr val="accent2"/>
                </a:solidFill>
              </a:rPr>
              <a:t>mysql_connect</a:t>
            </a:r>
            <a:r>
              <a:rPr lang="fr-FR" sz="1600" b="1" dirty="0" smtClean="0"/>
              <a:t> (</a:t>
            </a:r>
            <a:r>
              <a:rPr lang="fr-FR" sz="1600" b="1" dirty="0" err="1" smtClean="0"/>
              <a:t>server,$user</a:t>
            </a:r>
            <a:r>
              <a:rPr lang="fr-FR" sz="1600" b="1" dirty="0" smtClean="0"/>
              <a:t>,$</a:t>
            </a:r>
            <a:r>
              <a:rPr lang="fr-FR" sz="1600" b="1" dirty="0" err="1" smtClean="0"/>
              <a:t>password</a:t>
            </a:r>
            <a:r>
              <a:rPr lang="fr-FR" sz="1600" b="1" dirty="0" smtClean="0"/>
              <a:t>) or die(‘’Echec de connexion au serveur.’’);</a:t>
            </a:r>
          </a:p>
          <a:p>
            <a:r>
              <a:rPr lang="fr-FR" sz="1600" b="1" dirty="0" smtClean="0"/>
              <a:t> </a:t>
            </a:r>
            <a:r>
              <a:rPr lang="fr-FR" sz="1600" b="1" dirty="0" smtClean="0">
                <a:solidFill>
                  <a:srgbClr val="FF0000"/>
                </a:solidFill>
              </a:rPr>
              <a:t>@</a:t>
            </a:r>
            <a:r>
              <a:rPr lang="fr-FR" sz="1600" b="1" dirty="0" err="1" smtClean="0">
                <a:solidFill>
                  <a:schemeClr val="accent2"/>
                </a:solidFill>
              </a:rPr>
              <a:t>mysql_select_db</a:t>
            </a:r>
            <a:r>
              <a:rPr lang="fr-FR" sz="1600" b="1" dirty="0" smtClean="0"/>
              <a:t>($</a:t>
            </a:r>
            <a:r>
              <a:rPr lang="fr-FR" sz="1600" b="1" dirty="0" err="1" smtClean="0"/>
              <a:t>db</a:t>
            </a:r>
            <a:r>
              <a:rPr lang="fr-FR" sz="1600" b="1" dirty="0" smtClean="0"/>
              <a:t>)or die(‘’Echec de sélection de la base.’’);</a:t>
            </a:r>
          </a:p>
          <a:p>
            <a:r>
              <a:rPr lang="fr-FR" sz="1600" dirty="0" smtClean="0"/>
              <a:t>Cet exemple est équivalent au précédent mais plus court à écrire. Le symbole </a:t>
            </a:r>
            <a:r>
              <a:rPr lang="fr-FR" sz="1600" b="1" dirty="0" smtClean="0">
                <a:solidFill>
                  <a:srgbClr val="FF0000"/>
                </a:solidFill>
              </a:rPr>
              <a:t>@</a:t>
            </a:r>
            <a:r>
              <a:rPr lang="fr-FR" sz="1600" dirty="0" smtClean="0"/>
              <a:t> (arobase) permet d’éviter le renvoie de valeur par la fonction qu’il précède.</a:t>
            </a:r>
          </a:p>
          <a:p>
            <a:r>
              <a:rPr lang="fr-FR" sz="1600" dirty="0" smtClean="0"/>
              <a:t>On pourra avantageusement intégrer ce code dans un fichier que l’on pourra joindre par </a:t>
            </a:r>
            <a:r>
              <a:rPr lang="fr-FR" sz="1600" b="1" dirty="0" err="1" smtClean="0"/>
              <a:t>include</a:t>
            </a:r>
            <a:r>
              <a:rPr lang="fr-FR" sz="1600" b="1" dirty="0" smtClean="0"/>
              <a:t>()</a:t>
            </a:r>
            <a:r>
              <a:rPr lang="fr-FR" sz="1600" dirty="0" smtClean="0"/>
              <a:t>. C’est aussi un moyen de sécuriser le mot de passe de connexion.</a:t>
            </a:r>
          </a:p>
          <a:p>
            <a:r>
              <a:rPr lang="fr-FR" sz="1600" dirty="0" smtClean="0"/>
              <a:t>Une connexion persistante évite d’avoir à rouvrir une connexion dans chaque script. Les connexions sont automatiquement fermées au bout d’un certain temps en cas d’absence de toute activité</a:t>
            </a:r>
            <a:endParaRPr lang="fr-FR" sz="3600"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7</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Interrogation</a:t>
            </a:r>
            <a:endParaRPr lang="fr-FR" dirty="0"/>
          </a:p>
        </p:txBody>
      </p:sp>
      <p:sp>
        <p:nvSpPr>
          <p:cNvPr id="70659" name="Rectangle 3"/>
          <p:cNvSpPr>
            <a:spLocks noGrp="1" noChangeArrowheads="1"/>
          </p:cNvSpPr>
          <p:nvPr>
            <p:ph type="body" idx="1"/>
          </p:nvPr>
        </p:nvSpPr>
        <p:spPr/>
        <p:txBody>
          <a:bodyPr/>
          <a:lstStyle/>
          <a:p>
            <a:pPr marL="0" indent="0" algn="just"/>
            <a:r>
              <a:rPr lang="fr-FR" sz="2400" dirty="0" smtClean="0"/>
              <a:t>Pour envoyer une requête à une base de donnée, il existe la fonction : </a:t>
            </a:r>
            <a:r>
              <a:rPr lang="fr-FR" sz="2400" b="1" dirty="0" err="1" smtClean="0"/>
              <a:t>mysql_query</a:t>
            </a:r>
            <a:r>
              <a:rPr lang="fr-FR" sz="2400" b="1" dirty="0" smtClean="0"/>
              <a:t>($</a:t>
            </a:r>
            <a:r>
              <a:rPr lang="fr-FR" sz="2400" b="1" dirty="0" err="1" smtClean="0"/>
              <a:t>str</a:t>
            </a:r>
            <a:r>
              <a:rPr lang="fr-FR" sz="2400" b="1" dirty="0" smtClean="0"/>
              <a:t>)</a:t>
            </a:r>
            <a:r>
              <a:rPr lang="fr-FR" sz="2400" dirty="0" smtClean="0"/>
              <a:t> qui prend pour paramètre une chaîne de caractères qui contient la requête écrite en SQL et retourne un identificateur de résultat ou FALSE si échec.</a:t>
            </a:r>
          </a:p>
          <a:p>
            <a:pPr marL="0" indent="0" algn="just"/>
            <a:r>
              <a:rPr lang="fr-FR" sz="2400" dirty="0" smtClean="0"/>
              <a:t>Les requêtes les plus couramment utilisées sont : </a:t>
            </a:r>
            <a:r>
              <a:rPr lang="fr-FR" sz="2400" b="1" dirty="0" smtClean="0"/>
              <a:t>CREATE</a:t>
            </a:r>
            <a:r>
              <a:rPr lang="fr-FR" sz="2400" dirty="0" smtClean="0"/>
              <a:t> (création d’une table), </a:t>
            </a:r>
            <a:r>
              <a:rPr lang="fr-FR" sz="2400" b="1" dirty="0" smtClean="0"/>
              <a:t>SELECT </a:t>
            </a:r>
            <a:r>
              <a:rPr lang="fr-FR" sz="2400" dirty="0" smtClean="0"/>
              <a:t>(sélection), </a:t>
            </a:r>
            <a:r>
              <a:rPr lang="fr-FR" sz="2400" b="1" dirty="0" smtClean="0"/>
              <a:t>INSERT</a:t>
            </a:r>
            <a:r>
              <a:rPr lang="fr-FR" sz="2400" dirty="0" smtClean="0"/>
              <a:t> (insertion), </a:t>
            </a:r>
            <a:r>
              <a:rPr lang="fr-FR" sz="2400" b="1" dirty="0" smtClean="0"/>
              <a:t>UPDATE</a:t>
            </a:r>
            <a:r>
              <a:rPr lang="fr-FR" sz="2400" dirty="0" smtClean="0"/>
              <a:t> (mise à jour des données), </a:t>
            </a:r>
            <a:r>
              <a:rPr lang="fr-FR" sz="2400" b="1" dirty="0" smtClean="0"/>
              <a:t>DELETE</a:t>
            </a:r>
            <a:r>
              <a:rPr lang="fr-FR" sz="2400" dirty="0" smtClean="0"/>
              <a:t> (suppression), </a:t>
            </a:r>
            <a:r>
              <a:rPr lang="fr-FR" sz="2400" b="1" dirty="0" smtClean="0"/>
              <a:t>ALTER</a:t>
            </a:r>
            <a:r>
              <a:rPr lang="fr-FR" sz="2400" dirty="0" smtClean="0"/>
              <a:t> (modification d’une table), etc.</a:t>
            </a:r>
          </a:p>
          <a:p>
            <a:pPr marL="0" indent="0"/>
            <a:endParaRPr lang="fr-FR" sz="1400" dirty="0" smtClean="0"/>
          </a:p>
          <a:p>
            <a:pPr>
              <a:buNone/>
            </a:pPr>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8</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dirty="0" smtClean="0"/>
              <a:t>Interrogation</a:t>
            </a:r>
            <a:endParaRPr lang="fr-FR" dirty="0"/>
          </a:p>
        </p:txBody>
      </p:sp>
      <p:sp>
        <p:nvSpPr>
          <p:cNvPr id="70659" name="Rectangle 3"/>
          <p:cNvSpPr>
            <a:spLocks noGrp="1" noChangeArrowheads="1"/>
          </p:cNvSpPr>
          <p:nvPr>
            <p:ph type="body" idx="1"/>
          </p:nvPr>
        </p:nvSpPr>
        <p:spPr/>
        <p:txBody>
          <a:bodyPr/>
          <a:lstStyle/>
          <a:p>
            <a:pPr marL="360000" lvl="1" algn="just">
              <a:lnSpc>
                <a:spcPct val="150000"/>
              </a:lnSpc>
              <a:spcBef>
                <a:spcPts val="200"/>
              </a:spcBef>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dirty="0" smtClean="0">
                <a:cs typeface="Times New Roman" pitchFamily="18" charset="0"/>
              </a:rPr>
              <a:t>Exemple :</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b="1" dirty="0" smtClean="0"/>
              <a:t>$</a:t>
            </a:r>
            <a:r>
              <a:rPr lang="fr-FR" sz="1800" b="1" dirty="0" err="1" smtClean="0"/>
              <a:t>result</a:t>
            </a:r>
            <a:r>
              <a:rPr lang="fr-FR" sz="1800" b="1" dirty="0" smtClean="0"/>
              <a:t> = </a:t>
            </a:r>
            <a:r>
              <a:rPr lang="fr-FR" sz="1800" b="1" dirty="0" err="1" smtClean="0">
                <a:solidFill>
                  <a:schemeClr val="accent2"/>
                </a:solidFill>
              </a:rPr>
              <a:t>mysql_query</a:t>
            </a:r>
            <a:r>
              <a:rPr lang="fr-FR" sz="1800" b="1" dirty="0" smtClean="0"/>
              <a:t>(‘’SELECT </a:t>
            </a:r>
            <a:r>
              <a:rPr lang="fr-FR" sz="1800" b="1" dirty="0" err="1" smtClean="0"/>
              <a:t>address</a:t>
            </a:r>
            <a:r>
              <a:rPr lang="fr-FR" sz="1800" b="1" dirty="0" smtClean="0"/>
              <a:t> FROM </a:t>
            </a:r>
            <a:r>
              <a:rPr lang="fr-FR" sz="1800" b="1" dirty="0" err="1" smtClean="0"/>
              <a:t>users</a:t>
            </a:r>
            <a:r>
              <a:rPr lang="fr-FR" sz="1800" b="1" dirty="0" smtClean="0"/>
              <a:t> WHERE </a:t>
            </a:r>
            <a:r>
              <a:rPr lang="fr-FR" sz="1800" b="1" dirty="0" err="1" smtClean="0"/>
              <a:t>name</a:t>
            </a:r>
            <a:r>
              <a:rPr lang="fr-FR" sz="1800" b="1" dirty="0" smtClean="0"/>
              <a:t>=\’’$</a:t>
            </a:r>
            <a:r>
              <a:rPr lang="fr-FR" sz="1800" b="1" dirty="0" err="1" smtClean="0"/>
              <a:t>name</a:t>
            </a:r>
            <a:r>
              <a:rPr lang="fr-FR" sz="1800" b="1" dirty="0" smtClean="0"/>
              <a:t>\’’’’);</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dirty="0" smtClean="0"/>
              <a:t>Cet exemple recherche l’adresse de l’utilisateur portant pour nom la valeur de la chaîne </a:t>
            </a:r>
            <a:r>
              <a:rPr lang="fr-FR" sz="1800" b="1" dirty="0" smtClean="0"/>
              <a:t>$</a:t>
            </a:r>
            <a:r>
              <a:rPr lang="fr-FR" sz="1800" b="1" dirty="0" err="1" smtClean="0"/>
              <a:t>name</a:t>
            </a:r>
            <a:r>
              <a:rPr lang="fr-FR" sz="1800" dirty="0" smtClean="0"/>
              <a:t>. L’identificateur de résultat </a:t>
            </a:r>
            <a:r>
              <a:rPr lang="fr-FR" sz="1800" b="1" dirty="0" smtClean="0"/>
              <a:t>$</a:t>
            </a:r>
            <a:r>
              <a:rPr lang="fr-FR" sz="1800" b="1" dirty="0" err="1" smtClean="0"/>
              <a:t>result</a:t>
            </a:r>
            <a:r>
              <a:rPr lang="fr-FR" sz="1800" dirty="0" smtClean="0"/>
              <a:t> permettra à d’autres fonctions d’extraire ligne par ligne les données retournées par le serveur.</a:t>
            </a:r>
          </a:p>
          <a:p>
            <a:pPr marL="360000" lvl="1" algn="just">
              <a:lnSpc>
                <a:spcPct val="150000"/>
              </a:lnSpc>
              <a:spcBef>
                <a:spcPts val="200"/>
              </a:spcBef>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fr-FR" sz="1800" dirty="0" smtClean="0">
                <a:cs typeface="Times New Roman" pitchFamily="18" charset="0"/>
              </a:rPr>
              <a:t>Attention, contrairement à Oracle SQL, les requêtes MySQL ne se terminent pas par un point virgule ‘;’ et n’autorisent pas les </a:t>
            </a:r>
            <a:r>
              <a:rPr lang="fr-FR" sz="1800" b="1" dirty="0" smtClean="0">
                <a:cs typeface="Times New Roman" pitchFamily="18" charset="0"/>
              </a:rPr>
              <a:t>SELECT</a:t>
            </a:r>
            <a:r>
              <a:rPr lang="fr-FR" sz="1800" dirty="0" smtClean="0">
                <a:cs typeface="Times New Roman" pitchFamily="18" charset="0"/>
              </a:rPr>
              <a:t> imbriqués.</a:t>
            </a:r>
          </a:p>
          <a:p>
            <a:endParaRPr lang="fr-FR" dirty="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9</a:t>
            </a:fld>
            <a:endParaRPr lang="fr-FR" dirty="0"/>
          </a:p>
        </p:txBody>
      </p:sp>
      <p:sp>
        <p:nvSpPr>
          <p:cNvPr id="6" name="Espace réservé de la date 3"/>
          <p:cNvSpPr>
            <a:spLocks noGrp="1"/>
          </p:cNvSpPr>
          <p:nvPr>
            <p:ph type="dt" sz="half" idx="10"/>
          </p:nvPr>
        </p:nvSpPr>
        <p:spPr>
          <a:xfrm>
            <a:off x="609600" y="6245225"/>
            <a:ext cx="1981200" cy="476250"/>
          </a:xfrm>
        </p:spPr>
        <p:txBody>
          <a:bodyPr/>
          <a:lstStyle/>
          <a:p>
            <a:r>
              <a:rPr lang="fr-FR" dirty="0" smtClean="0"/>
              <a:t>cours n°5</a:t>
            </a: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6910</TotalTime>
  <Words>1304</Words>
  <Application>Microsoft PowerPoint</Application>
  <PresentationFormat>Affichage à l'écran (4:3)</PresentationFormat>
  <Paragraphs>204</Paragraphs>
  <Slides>15</Slides>
  <Notes>4</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Profil</vt:lpstr>
      <vt:lpstr>PHP/MySQL ESSAI</vt:lpstr>
      <vt:lpstr>Présentation</vt:lpstr>
      <vt:lpstr>Connexion (1)</vt:lpstr>
      <vt:lpstr>Connexion (2)</vt:lpstr>
      <vt:lpstr>Connexion (3)</vt:lpstr>
      <vt:lpstr>Connexion (4)</vt:lpstr>
      <vt:lpstr>Connexion (5)</vt:lpstr>
      <vt:lpstr>Interrogation</vt:lpstr>
      <vt:lpstr>Interrogation</vt:lpstr>
      <vt:lpstr>Extraction des données (1)</vt:lpstr>
      <vt:lpstr>Extraction des données (2)</vt:lpstr>
      <vt:lpstr>Extraction des données (3)</vt:lpstr>
      <vt:lpstr>Extraction des données (4)</vt:lpstr>
      <vt:lpstr>Insertion des données</vt:lpstr>
      <vt:lpstr>Suppression des données</vt:lpstr>
    </vt:vector>
  </TitlesOfParts>
  <Company> loria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maghrebi</dc:creator>
  <cp:lastModifiedBy>harrathi</cp:lastModifiedBy>
  <cp:revision>498</cp:revision>
  <dcterms:created xsi:type="dcterms:W3CDTF">2006-12-01T14:29:46Z</dcterms:created>
  <dcterms:modified xsi:type="dcterms:W3CDTF">2010-01-04T08:57:28Z</dcterms:modified>
</cp:coreProperties>
</file>